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0" r:id="rId5"/>
    <p:sldId id="258" r:id="rId6"/>
    <p:sldId id="259" r:id="rId7"/>
    <p:sldId id="260" r:id="rId8"/>
    <p:sldId id="261" r:id="rId9"/>
    <p:sldId id="272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8496-F08D-421A-A844-2057C0D5614B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5076-1A5C-4809-BD87-B12D2DDEB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BC08-4163-42CF-893A-F9DDD36C0E66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FA04-B620-4F5B-AE5F-4CABC323AC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925A-FA24-4A5A-9080-9DE8AC492E57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ABF7-DB79-4F87-8E65-F9BCB30214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DDB0-12D3-4983-8122-848C3968F369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36B0-7AF9-4AB9-A748-B6E847B50D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171E-8842-4219-9B6D-BB46613DB1C0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3320-E3C7-4565-AA89-BA8EE38FB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9ED0-CA94-4B4E-930C-A30B2C3D1B2B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2E10-2BC4-4B8F-B463-9FDAC08F0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D9E2-706A-4520-A9F7-467B0835B351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D587-3DE2-4AE6-B492-07CBE1571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E25C-B7BE-4510-AC76-3085D58E04DB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2023-2D79-40D0-8F1F-FDF75CA83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0FD9-3A16-4C0B-B1F4-B70FF87D18DD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FFFB-C44C-448E-B389-C4E85712F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EAF1-7ED2-407C-A24D-948DE2F86F21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B9CB-6D7D-4838-93FC-D98820B9E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C8AB-3308-4340-9CC5-1262DA1FEAAA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8536-54A6-4BB1-BCB1-DEB2231A1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E6C202-78B9-44F8-A440-60FF22BC1236}" type="datetimeFigureOut">
              <a:rPr lang="en-GB"/>
              <a:pPr>
                <a:defRPr/>
              </a:pPr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EEF0DF-A9C3-4FE4-9D56-28E269A8E6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987675" y="2349500"/>
            <a:ext cx="4176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b="1"/>
          </a:p>
          <a:p>
            <a:pPr algn="ctr"/>
            <a:endParaRPr lang="el-GR" b="1"/>
          </a:p>
          <a:p>
            <a:pPr algn="ctr"/>
            <a:endParaRPr lang="el-GR"/>
          </a:p>
          <a:p>
            <a:pPr algn="ctr"/>
            <a:endParaRPr lang="en-GB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87675" y="5661248"/>
            <a:ext cx="5327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sz="1400" b="1" dirty="0">
                <a:latin typeface="+mn-lt"/>
              </a:rPr>
              <a:t>Σχολείο: </a:t>
            </a:r>
            <a:r>
              <a:rPr lang="el-GR" sz="1400" dirty="0">
                <a:latin typeface="+mn-lt"/>
              </a:rPr>
              <a:t>Δημοτικό Σχολείο </a:t>
            </a:r>
            <a:r>
              <a:rPr lang="el-GR" sz="1400" dirty="0" err="1">
                <a:latin typeface="+mn-lt"/>
              </a:rPr>
              <a:t>Στ΄</a:t>
            </a:r>
            <a:r>
              <a:rPr lang="el-GR" sz="1400" dirty="0">
                <a:latin typeface="+mn-lt"/>
              </a:rPr>
              <a:t> </a:t>
            </a:r>
            <a:r>
              <a:rPr lang="el-GR" sz="1400" dirty="0" smtClean="0">
                <a:latin typeface="+mn-lt"/>
              </a:rPr>
              <a:t>Αγλαντζιάς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Σχεδιασμός/Εφαρμογή Μαθήματος: </a:t>
            </a:r>
            <a:r>
              <a:rPr lang="el-GR" sz="1400" dirty="0">
                <a:latin typeface="+mn-lt"/>
              </a:rPr>
              <a:t>Έφη Ιωακείμ, Σύμβουλος Τέχνης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Εποπτεία: </a:t>
            </a:r>
            <a:r>
              <a:rPr lang="el-GR" sz="1400" dirty="0">
                <a:latin typeface="+mn-lt"/>
              </a:rPr>
              <a:t>Τερέζα </a:t>
            </a:r>
            <a:r>
              <a:rPr lang="el-GR" sz="1400" dirty="0" err="1">
                <a:latin typeface="+mn-lt"/>
              </a:rPr>
              <a:t>Λαμπριανού</a:t>
            </a:r>
            <a:r>
              <a:rPr lang="el-GR" sz="1400" dirty="0">
                <a:latin typeface="+mn-lt"/>
              </a:rPr>
              <a:t>, ΕΔΕ Τέχνης </a:t>
            </a:r>
            <a:endParaRPr lang="en-GB" sz="1400" dirty="0">
              <a:latin typeface="+mn-lt"/>
            </a:endParaRPr>
          </a:p>
          <a:p>
            <a:pPr>
              <a:defRPr/>
            </a:pPr>
            <a:r>
              <a:rPr lang="el-GR" sz="1400" b="1" dirty="0">
                <a:latin typeface="+mn-lt"/>
              </a:rPr>
              <a:t>Σχολική Χρονιά: </a:t>
            </a:r>
            <a:r>
              <a:rPr lang="el-GR" sz="1400" dirty="0">
                <a:latin typeface="+mn-lt"/>
              </a:rPr>
              <a:t>2019-202</a:t>
            </a:r>
            <a:r>
              <a:rPr lang="en-US" sz="1400" dirty="0">
                <a:latin typeface="+mn-lt"/>
              </a:rPr>
              <a:t>0</a:t>
            </a:r>
            <a:endParaRPr lang="el-GR" sz="1400" dirty="0">
              <a:latin typeface="+mn-l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68538" y="620713"/>
            <a:ext cx="6335712" cy="13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17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Εξ αποστάσεως διδασκαλία 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9017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και χρήση του προγράμματος </a:t>
            </a:r>
            <a:r>
              <a:rPr lang="en-GB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MS TEAMS</a:t>
            </a: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 (</a:t>
            </a:r>
            <a:r>
              <a:rPr lang="en-GB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Office</a:t>
            </a: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365)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8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 </a:t>
            </a:r>
            <a:r>
              <a:rPr lang="el-GR" sz="1600" b="1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ΣΧΕΔΙΑΣΜΟΣ </a:t>
            </a:r>
            <a:r>
              <a:rPr lang="el-GR" sz="1600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ΕΝΟΤΗΤΑΣ ΣΤΙΣ ΕΙΚΑΣΤΙΚΕΣ ΤΕΧΝΕΣ</a:t>
            </a:r>
            <a:endParaRPr lang="en-US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algn="ctr"/>
            <a:endParaRPr lang="el-GR" b="1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075781" y="3198018"/>
            <a:ext cx="472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Το σουρεαλιστικό μου δωμάτιο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magritte-personal-values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924944"/>
            <a:ext cx="437214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14313" y="333375"/>
            <a:ext cx="8929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Χαρακτηριστικά σουρεαλισμού</a:t>
            </a:r>
          </a:p>
          <a:p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α) </a:t>
            </a:r>
            <a:r>
              <a:rPr lang="el-GR" altLang="en-US" sz="1600" dirty="0" smtClean="0">
                <a:latin typeface="Calibri" pitchFamily="34" charset="0"/>
                <a:cs typeface="Calibri" pitchFamily="34" charset="0"/>
              </a:rPr>
              <a:t>Αντιστρέφεται </a:t>
            </a:r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το κανονικό μέγεθος των αντικειμένων π.χ. μια τεράστια </a:t>
            </a:r>
            <a:r>
              <a:rPr lang="el-GR" altLang="en-US" sz="1600" dirty="0" smtClean="0">
                <a:latin typeface="Calibri" pitchFamily="34" charset="0"/>
                <a:cs typeface="Calibri" pitchFamily="34" charset="0"/>
              </a:rPr>
              <a:t>χτένα σε </a:t>
            </a:r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ένα μικρό κρεβάτι,</a:t>
            </a:r>
            <a:r>
              <a:rPr lang="en-US" alt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n-US" sz="1600" dirty="0">
                <a:latin typeface="Calibri" pitchFamily="34" charset="0"/>
                <a:cs typeface="Calibri" pitchFamily="34" charset="0"/>
              </a:rPr>
              <a:t>ένα τεράστιο σπίρτο στο χαλί, το ποτήρι έχει σχεδόν το ίδιο μέγεθος με το </a:t>
            </a:r>
            <a:r>
              <a:rPr lang="el-GR" altLang="en-US" sz="1600" dirty="0" smtClean="0">
                <a:latin typeface="Calibri" pitchFamily="34" charset="0"/>
                <a:cs typeface="Calibri" pitchFamily="34" charset="0"/>
              </a:rPr>
              <a:t>ερμάρι.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1331913" y="6381750"/>
            <a:ext cx="6696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>
                <a:latin typeface="Calibri" pitchFamily="34" charset="0"/>
              </a:rPr>
              <a:t>Ρενέ Μαγκρίτ, «</a:t>
            </a:r>
            <a:r>
              <a:rPr lang="el-GR" altLang="en-US" sz="1600">
                <a:latin typeface="Calibri" pitchFamily="34" charset="0"/>
                <a:cs typeface="Calibri" pitchFamily="34" charset="0"/>
              </a:rPr>
              <a:t>Προσωπικές αξίες», 1952, λαδομπογιά σε καμβά, 80</a:t>
            </a:r>
            <a:r>
              <a:rPr lang="en-GB" altLang="en-US" sz="1600">
                <a:latin typeface="Calibri" pitchFamily="34" charset="0"/>
              </a:rPr>
              <a:t>x</a:t>
            </a:r>
            <a:r>
              <a:rPr lang="el-GR" altLang="en-US" sz="1600">
                <a:latin typeface="Calibri" pitchFamily="34" charset="0"/>
              </a:rPr>
              <a:t>100 εκ.</a:t>
            </a:r>
            <a:r>
              <a:rPr lang="en-GB" altLang="en-US" sz="1600">
                <a:latin typeface="Calibri" pitchFamily="34" charset="0"/>
              </a:rPr>
              <a:t> 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3466" y="1268760"/>
            <a:ext cx="85693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l-GR" sz="1600" dirty="0" smtClean="0">
                <a:latin typeface="+mj-lt"/>
                <a:cs typeface="Calibri" pitchFamily="34" charset="0"/>
              </a:rPr>
              <a:t>β) Ο εξωτερικός χώρος εισέρχεται στον εσωτερικό ή και το αντίθετο π.χ. τα σύννεφα και ο ουρανός βρίσκονται μέσα στο σπίτι. </a:t>
            </a:r>
          </a:p>
          <a:p>
            <a:pPr algn="just" eaLnBrk="0" hangingPunct="0"/>
            <a:endParaRPr lang="el-GR" sz="160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itchFamily="34" charset="0"/>
              </a:rPr>
              <a:t>γ) Α</a:t>
            </a:r>
            <a:r>
              <a:rPr lang="el-GR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ντιστρέφονται οι </a:t>
            </a:r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λογικές έννοιες των πραγμάτων. Τα βαρετά </a:t>
            </a:r>
            <a:r>
              <a:rPr lang="el-GR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πράγματα απεικονίζονται </a:t>
            </a:r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σαν να είναι ελαφριά </a:t>
            </a:r>
            <a:r>
              <a:rPr lang="el-GR" sz="16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π.χ</a:t>
            </a:r>
            <a:r>
              <a:rPr lang="el-GR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ένας βράχος πετά στον ουρανό.</a:t>
            </a:r>
            <a:endParaRPr lang="en-US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algn="just" eaLnBrk="0" hangingPunct="0"/>
            <a:endParaRPr lang="el-GR" sz="1600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23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836613"/>
            <a:ext cx="42465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3419475" y="260350"/>
            <a:ext cx="3030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n-US" b="1">
                <a:solidFill>
                  <a:srgbClr val="92D050"/>
                </a:solidFill>
                <a:latin typeface="Calibri" pitchFamily="34" charset="0"/>
              </a:rPr>
              <a:t>Ρενέ Μαγκρίτ (1898</a:t>
            </a:r>
            <a:r>
              <a:rPr lang="en-GB" altLang="en-US" b="1">
                <a:solidFill>
                  <a:srgbClr val="92D050"/>
                </a:solidFill>
                <a:latin typeface="Calibri" pitchFamily="34" charset="0"/>
              </a:rPr>
              <a:t>-1967</a:t>
            </a:r>
            <a:r>
              <a:rPr lang="el-GR" altLang="en-US" b="1">
                <a:solidFill>
                  <a:srgbClr val="92D050"/>
                </a:solidFill>
                <a:latin typeface="Calibri" pitchFamily="34" charset="0"/>
              </a:rPr>
              <a:t>) </a:t>
            </a:r>
            <a:endParaRPr lang="en-GB" altLang="en-US" b="1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9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60350"/>
            <a:ext cx="360045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67744" y="6093296"/>
            <a:ext cx="504056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400" dirty="0" err="1" smtClean="0">
                <a:latin typeface="Calibri" pitchFamily="34" charset="0"/>
              </a:rPr>
              <a:t>Σαλβαδορ</a:t>
            </a:r>
            <a:r>
              <a:rPr lang="el-GR" sz="1400" dirty="0" smtClean="0">
                <a:latin typeface="Calibri" pitchFamily="34" charset="0"/>
              </a:rPr>
              <a:t> Νταλί, «Το </a:t>
            </a:r>
            <a:r>
              <a:rPr lang="el-GR" sz="1400" dirty="0">
                <a:latin typeface="Calibri" pitchFamily="34" charset="0"/>
              </a:rPr>
              <a:t>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11188" y="260350"/>
            <a:ext cx="6983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Ένα δωμάτιο, στο οποίο ο </a:t>
            </a:r>
            <a:r>
              <a:rPr lang="el-G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καναπές είναι χείλη, τα κάδρα μάτια, οι κουρτίνες μαλλιά, η μύτη τζάκι.</a:t>
            </a:r>
            <a:endParaRPr lang="el-GR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9" name="Picture 2" descr="image9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981075"/>
            <a:ext cx="360045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331913" y="5589588"/>
            <a:ext cx="25923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 err="1" smtClean="0">
                <a:latin typeface="Calibri" pitchFamily="34" charset="0"/>
              </a:rPr>
              <a:t>Σαλβαδορ</a:t>
            </a:r>
            <a:r>
              <a:rPr lang="el-GR" sz="1400" dirty="0" smtClean="0">
                <a:latin typeface="Calibri" pitchFamily="34" charset="0"/>
              </a:rPr>
              <a:t> Νταλί, «</a:t>
            </a:r>
            <a:r>
              <a:rPr lang="el-GR" sz="1400" dirty="0">
                <a:latin typeface="Calibri" pitchFamily="34" charset="0"/>
              </a:rPr>
              <a:t>Το 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aaaab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33375"/>
            <a:ext cx="22955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image97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76250"/>
            <a:ext cx="33083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0a3017318b2d15034379b67e2aed2eb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2708275"/>
            <a:ext cx="2519363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443663" y="2997200"/>
            <a:ext cx="25209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Φωτογραφία προσώπου της </a:t>
            </a:r>
            <a:r>
              <a:rPr lang="en-GB" sz="1400">
                <a:latin typeface="Calibri" pitchFamily="34" charset="0"/>
              </a:rPr>
              <a:t>Mae West’s, 1934</a:t>
            </a:r>
            <a:r>
              <a:rPr lang="el-GR" sz="1400">
                <a:latin typeface="Calibri" pitchFamily="34" charset="0"/>
              </a:rPr>
              <a:t>, φωτογραφημένη από τον Νταλί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95288" y="5903913"/>
            <a:ext cx="25923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 err="1" smtClean="0">
                <a:latin typeface="Calibri" pitchFamily="34" charset="0"/>
              </a:rPr>
              <a:t>Σαλβαδορ</a:t>
            </a:r>
            <a:r>
              <a:rPr lang="el-GR" sz="1400" dirty="0" smtClean="0">
                <a:latin typeface="Calibri" pitchFamily="34" charset="0"/>
              </a:rPr>
              <a:t> Νταλί, «</a:t>
            </a:r>
            <a:r>
              <a:rPr lang="el-GR" sz="1400" dirty="0">
                <a:latin typeface="Calibri" pitchFamily="34" charset="0"/>
              </a:rPr>
              <a:t>Το πρόσωπο της </a:t>
            </a:r>
            <a:r>
              <a:rPr lang="en-GB" sz="1400" dirty="0">
                <a:latin typeface="Calibri" pitchFamily="34" charset="0"/>
              </a:rPr>
              <a:t>Mae West</a:t>
            </a:r>
            <a:r>
              <a:rPr lang="el-GR" sz="1400" dirty="0">
                <a:latin typeface="Calibri" pitchFamily="34" charset="0"/>
              </a:rPr>
              <a:t> το οποίο μπορεί να χρησιμοποιηθεί ως ένα σουρεαλιστικό δωμάτιο», 1935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3635375" y="6119813"/>
            <a:ext cx="27368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>
                <a:latin typeface="Calibri" pitchFamily="34" charset="0"/>
              </a:rPr>
              <a:t>Το δωμάτιο</a:t>
            </a:r>
            <a:r>
              <a:rPr lang="en-GB" sz="1400">
                <a:latin typeface="Calibri" pitchFamily="34" charset="0"/>
              </a:rPr>
              <a:t> Mae West</a:t>
            </a:r>
            <a:endParaRPr lang="el-GR" sz="1400">
              <a:latin typeface="Calibri" pitchFamily="34" charset="0"/>
            </a:endParaRPr>
          </a:p>
          <a:p>
            <a:pPr algn="ctr"/>
            <a:r>
              <a:rPr lang="en-GB" sz="1400">
                <a:latin typeface="Calibri" pitchFamily="34" charset="0"/>
              </a:rPr>
              <a:t> </a:t>
            </a:r>
            <a:r>
              <a:rPr lang="el-GR" sz="1400">
                <a:latin typeface="Calibri" pitchFamily="34" charset="0"/>
              </a:rPr>
              <a:t>στο μουσείο θεάτρου Νταλί</a:t>
            </a:r>
          </a:p>
          <a:p>
            <a:pPr algn="ctr"/>
            <a:r>
              <a:rPr lang="el-GR" sz="1400">
                <a:latin typeface="Calibri" pitchFamily="34" charset="0"/>
              </a:rPr>
              <a:t> στην Ισπανία, 1974</a:t>
            </a:r>
            <a:endParaRPr lang="en-GB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dalimuseum_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40306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IMG_6423.jf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628775"/>
            <a:ext cx="46450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79388" y="4724400"/>
            <a:ext cx="4098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>
                <a:latin typeface="Calibri" pitchFamily="34" charset="0"/>
              </a:rPr>
              <a:t>Κοντινό πλάνο των επίπλων του δωματίου</a:t>
            </a:r>
            <a:r>
              <a:rPr lang="en-GB" sz="1400">
                <a:latin typeface="Calibri" pitchFamily="34" charset="0"/>
              </a:rPr>
              <a:t> Mae West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284663" y="4724400"/>
            <a:ext cx="467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dirty="0">
                <a:latin typeface="Calibri" pitchFamily="34" charset="0"/>
              </a:rPr>
              <a:t>Πλάγια όψη </a:t>
            </a:r>
            <a:r>
              <a:rPr lang="el-GR" sz="1400" dirty="0" smtClean="0">
                <a:latin typeface="Calibri" pitchFamily="34" charset="0"/>
              </a:rPr>
              <a:t>ολόκληρου </a:t>
            </a:r>
            <a:r>
              <a:rPr lang="el-GR" sz="1400" dirty="0">
                <a:latin typeface="Calibri" pitchFamily="34" charset="0"/>
              </a:rPr>
              <a:t>του δωματίου </a:t>
            </a:r>
            <a:r>
              <a:rPr lang="en-GB" sz="1400" dirty="0">
                <a:latin typeface="Calibri" pitchFamily="34" charset="0"/>
              </a:rPr>
              <a:t>Mae </a:t>
            </a:r>
            <a:r>
              <a:rPr lang="en-GB" sz="1400" dirty="0" smtClean="0">
                <a:latin typeface="Calibri" pitchFamily="34" charset="0"/>
              </a:rPr>
              <a:t>West</a:t>
            </a:r>
            <a:r>
              <a:rPr lang="el-GR" sz="1400" dirty="0" smtClean="0">
                <a:latin typeface="Calibri" pitchFamily="34" charset="0"/>
              </a:rPr>
              <a:t>,</a:t>
            </a:r>
            <a:r>
              <a:rPr lang="en-GB" sz="1400" dirty="0" smtClean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όπως βρίσκεται στο μουσείο θεάτρου Νταλί στην Ισπανία</a:t>
            </a:r>
            <a:endParaRPr lang="en-GB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dali-lips-sof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3876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dali-pho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052513"/>
            <a:ext cx="3727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859338" y="5013325"/>
            <a:ext cx="4284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>
                <a:latin typeface="Calibri" pitchFamily="34" charset="0"/>
              </a:rPr>
              <a:t>Σαλβαδόρ Νταλί</a:t>
            </a:r>
            <a:r>
              <a:rPr lang="en-US" sz="1400">
                <a:latin typeface="Calibri" pitchFamily="34" charset="0"/>
              </a:rPr>
              <a:t>,1904-1989, </a:t>
            </a:r>
            <a:r>
              <a:rPr lang="el-GR" sz="1400">
                <a:latin typeface="Calibri" pitchFamily="34" charset="0"/>
              </a:rPr>
              <a:t>Ισπανός καλλιτέχνης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5445125"/>
            <a:ext cx="43211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dirty="0">
                <a:latin typeface="+mn-lt"/>
              </a:rPr>
              <a:t>Ο Νταλί μαζί με τον αρχιτέκτονα </a:t>
            </a:r>
            <a:r>
              <a:rPr lang="el-GR" sz="1400" dirty="0" err="1">
                <a:latin typeface="+mn-lt"/>
              </a:rPr>
              <a:t>Oscar</a:t>
            </a:r>
            <a:r>
              <a:rPr lang="el-GR" sz="1400" dirty="0">
                <a:latin typeface="+mn-lt"/>
              </a:rPr>
              <a:t> </a:t>
            </a:r>
            <a:r>
              <a:rPr lang="el-GR" sz="1400" dirty="0" err="1">
                <a:latin typeface="+mn-lt"/>
              </a:rPr>
              <a:t>Tusquets</a:t>
            </a:r>
            <a:r>
              <a:rPr lang="el-GR" sz="1400" dirty="0">
                <a:latin typeface="+mn-lt"/>
              </a:rPr>
              <a:t> </a:t>
            </a:r>
            <a:r>
              <a:rPr lang="el-GR" sz="1400" dirty="0" err="1">
                <a:latin typeface="+mn-lt"/>
              </a:rPr>
              <a:t>Blanca</a:t>
            </a:r>
            <a:r>
              <a:rPr lang="el-GR" sz="1400" dirty="0">
                <a:latin typeface="+mn-lt"/>
              </a:rPr>
              <a:t> </a:t>
            </a:r>
            <a:endParaRPr lang="en-GB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24075" y="706438"/>
            <a:ext cx="655161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Σχεδιάζω ένα σπίτι  που μέσα θα προσπαθήσω 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να τοποθετήσω με σουρεαλιστικό τρόπο όλα ή μερικά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από τα πράγματα που έχω σημειώσει στον κατάλογο της τάξης μας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π.χ. ένα σπίτι που μέσα θα έχει μια τεράστια γλάστρα με λουλούδια, γάτο να βγαίνει μέσα από έναν υπολογιστή, μια πισίνα ανάποδη στο ταβάνι…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771775" y="981075"/>
            <a:ext cx="498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Τι θα κάνω μέχρι την επόμενή μας συνάντηση</a:t>
            </a:r>
          </a:p>
        </p:txBody>
      </p:sp>
      <p:pic>
        <p:nvPicPr>
          <p:cNvPr id="18436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3132138" y="6021388"/>
            <a:ext cx="475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solidFill>
                  <a:srgbClr val="0070C0"/>
                </a:solidFill>
              </a:rPr>
              <a:t>Σας εύχομαι όμορφες δημιουργίες!!!</a:t>
            </a:r>
            <a:endParaRPr lang="en-GB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411760" y="2111297"/>
            <a:ext cx="54733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l-GR" sz="2400" b="1" dirty="0">
                <a:latin typeface="+mj-lt"/>
                <a:ea typeface="Calibri" pitchFamily="34" charset="0"/>
                <a:cs typeface="Times New Roman" pitchFamily="18" charset="0"/>
              </a:rPr>
              <a:t>Τι θα μπορούσα να έχω στο σπίτι μου </a:t>
            </a:r>
            <a:endParaRPr lang="en-US" sz="2400" b="1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el-GR" sz="2400" b="1" dirty="0">
                <a:latin typeface="+mj-lt"/>
                <a:ea typeface="Calibri" pitchFamily="34" charset="0"/>
                <a:cs typeface="Times New Roman" pitchFamily="18" charset="0"/>
              </a:rPr>
              <a:t>για να περνώ όμορφα </a:t>
            </a:r>
            <a:r>
              <a:rPr lang="el-GR" sz="2400" b="1" dirty="0">
                <a:latin typeface="+mj-lt"/>
                <a:ea typeface="MS Mincho"/>
              </a:rPr>
              <a:t>κατά τη διάρκεια του περιορισμού μου, λόγω των υγειονομικών μέτρων για την αντιμετώπιση της πανδημίας από τον </a:t>
            </a:r>
            <a:r>
              <a:rPr lang="el-GR" sz="2400" b="1" dirty="0" smtClean="0">
                <a:latin typeface="+mj-lt"/>
                <a:ea typeface="MS Mincho"/>
              </a:rPr>
              <a:t>νέο </a:t>
            </a:r>
            <a:r>
              <a:rPr lang="el-GR" sz="2400" b="1" dirty="0" err="1" smtClean="0">
                <a:latin typeface="+mj-lt"/>
                <a:ea typeface="MS Mincho"/>
              </a:rPr>
              <a:t>κορωνοϊό</a:t>
            </a:r>
            <a:r>
              <a:rPr lang="el-GR" sz="2400" b="1" dirty="0" smtClean="0">
                <a:latin typeface="+mj-lt"/>
                <a:ea typeface="MS Mincho"/>
              </a:rPr>
              <a:t> </a:t>
            </a:r>
            <a:r>
              <a:rPr lang="el-GR" sz="2400" b="1" dirty="0">
                <a:latin typeface="+mj-lt"/>
                <a:ea typeface="MS Mincho"/>
              </a:rPr>
              <a:t>(</a:t>
            </a:r>
            <a:r>
              <a:rPr lang="en-GB" sz="2400" b="1" dirty="0">
                <a:latin typeface="+mj-lt"/>
                <a:ea typeface="MS Mincho"/>
              </a:rPr>
              <a:t>COVID</a:t>
            </a:r>
            <a:r>
              <a:rPr lang="el-GR" sz="2400" b="1" dirty="0">
                <a:latin typeface="+mj-lt"/>
                <a:ea typeface="MS Mincho"/>
              </a:rPr>
              <a:t>-19</a:t>
            </a:r>
            <a:r>
              <a:rPr lang="el-GR" sz="2400" b="1" dirty="0" smtClean="0">
                <a:latin typeface="+mj-lt"/>
                <a:ea typeface="MS Mincho"/>
              </a:rPr>
              <a:t>)</a:t>
            </a:r>
            <a:endParaRPr lang="el-GR" sz="2400" b="1" strike="sngStrike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5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016125" y="1989138"/>
            <a:ext cx="712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Κάθε ένας/μια από εσάς να σημειώσει στο χαρτί ένα πράγμα μόνο π.χ. </a:t>
            </a:r>
            <a:endParaRPr lang="en-GB" b="1">
              <a:latin typeface="Calibri" pitchFamily="34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987675" y="2997200"/>
            <a:ext cx="496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Κυρία Έφη: </a:t>
            </a:r>
            <a:r>
              <a:rPr lang="el-G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γλάστρα με λουλούδια</a:t>
            </a:r>
            <a:endParaRPr lang="en-GB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l-GR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0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195513" y="836613"/>
            <a:ext cx="4679950" cy="689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Κυρία </a:t>
            </a: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Έφη: γλάστρα με λουλούδια</a:t>
            </a:r>
            <a:endParaRPr lang="en-GB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Έλλη: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Δημήτρης: ακουστικά για ηλεκτρονικά παιγνίδια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Έκτορας: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Πέτρος: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κόμικ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Κάλια: θάλασσα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Κ.: αεροπλάνο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Έλενα: μεγάλη αυλή</a:t>
            </a:r>
          </a:p>
          <a:p>
            <a:pPr marL="342900" indent="-342900">
              <a:buFontTx/>
              <a:buAutoNum type="arabicPeriod"/>
            </a:pP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Λάουρα</a:t>
            </a: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Οδύσσεια: αδελφό/η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Νεόφυτος: μόνιτορ/τηλεόραση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Οδυσσέας: ποδήλατο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Άρης: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Σ.: μικρό αδελφό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Νεφέλη Σ.: πισίνα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Αναστασία: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Χριστίνα: γατάκι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Μαρία Νεφέλη: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Παντελής: 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play station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Γεωργία: σκυλάκι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Νικόλας Χ.: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σουπερ</a:t>
            </a: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μαν</a:t>
            </a: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Σταύρος Χ.: μαϊμού</a:t>
            </a:r>
          </a:p>
          <a:p>
            <a:pPr marL="342900" indent="-342900">
              <a:buFontTx/>
              <a:buAutoNum type="arabicPeriod"/>
            </a:pPr>
            <a:r>
              <a:rPr lang="el-GR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Μιχαήλ: ηλεκτρονικό παιγνίδι Νέοι Ορίζοντες</a:t>
            </a:r>
          </a:p>
          <a:p>
            <a:pPr marL="342900" indent="-342900">
              <a:buFontTx/>
              <a:buAutoNum type="arabicPeriod"/>
            </a:pPr>
            <a:endParaRPr lang="el-GR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GB" dirty="0">
              <a:ea typeface="Calibri" pitchFamily="34" charset="0"/>
              <a:cs typeface="Times New Roman" pitchFamily="18" charset="0"/>
            </a:endParaRPr>
          </a:p>
          <a:p>
            <a:pPr marL="342900" indent="-342900" eaLnBrk="0" hangingPunct="0">
              <a:buFontTx/>
              <a:buAutoNum type="arabicPeriod"/>
            </a:pPr>
            <a:endParaRPr lang="el-GR" dirty="0">
              <a:ea typeface="Calibri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087563" y="404813"/>
            <a:ext cx="705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latin typeface="Calibri" pitchFamily="34" charset="0"/>
              </a:rPr>
              <a:t>Ακούω και τις σκέψεις των άλλων παιδιών και τις σημειώνω</a:t>
            </a:r>
            <a:r>
              <a:rPr lang="en-US" sz="2000">
                <a:latin typeface="Calibri" pitchFamily="34" charset="0"/>
              </a:rPr>
              <a:t>.</a:t>
            </a:r>
            <a:r>
              <a:rPr lang="el-GR" sz="2000">
                <a:latin typeface="Calibri" pitchFamily="34" charset="0"/>
              </a:rPr>
              <a:t> </a:t>
            </a:r>
            <a:endParaRPr lang="en-GB" sz="2000">
              <a:latin typeface="Calibri" pitchFamily="34" charset="0"/>
            </a:endParaRPr>
          </a:p>
        </p:txBody>
      </p:sp>
      <p:pic>
        <p:nvPicPr>
          <p:cNvPr id="5124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268538" y="1700213"/>
            <a:ext cx="633412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Σχεδιάζω ένα σπίτι μέσα στο οποίο θα προσπαθήσω 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να τοποθετήσω όλα ή μερικά από αυτά τα πράγματα </a:t>
            </a:r>
            <a:endParaRPr lang="en-US" sz="20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που έχω σημειώσει στον κατάλογο της τάξης μας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π.χ. ένα σπίτι που μέσα θα έχει μια γλάστρα με λουλούδια, γάτο, υπολογιστή, πισίνα, αεροπλάνο, θάλασσα…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843213" y="908050"/>
            <a:ext cx="498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Τι θα κάνω μέχρι την επόμενή μας συνάντηση</a:t>
            </a:r>
          </a:p>
        </p:txBody>
      </p:sp>
      <p:pic>
        <p:nvPicPr>
          <p:cNvPr id="6148" name="Picture 3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411413" y="1844675"/>
            <a:ext cx="61928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Το σπίτι αυτό θα είναι ένα </a:t>
            </a:r>
            <a:r>
              <a:rPr lang="el-GR" sz="2000" b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ρεαλιστικό</a:t>
            </a:r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 σπίτι; </a:t>
            </a: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l-GR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Θα είναι ένα …………………. σπίτι.</a:t>
            </a:r>
            <a:endParaRPr lang="el-GR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1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59000" y="1412875"/>
            <a:ext cx="6985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Το σπίτι αυτό θα είναι ένα ρεαλιστικό σπίτι; </a:t>
            </a:r>
          </a:p>
          <a:p>
            <a:endParaRPr lang="en-US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Θα είναι ένα </a:t>
            </a:r>
            <a:r>
              <a:rPr lang="el-GR" sz="2000" b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σουρεαλιστικό</a:t>
            </a:r>
            <a:r>
              <a:rPr lang="el-GR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 σπίτι.</a:t>
            </a:r>
            <a:endParaRPr lang="el-GR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5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411413" y="2492375"/>
            <a:ext cx="597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Τι σημαίνει η λέξη σουρεαλισμός;</a:t>
            </a:r>
            <a:endParaRPr lang="el-GR" sz="3200" b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19" name="Picture 2" descr="IMG_727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magritte-personal-values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7104063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1403350" y="6381750"/>
            <a:ext cx="684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1600">
                <a:latin typeface="Calibri" pitchFamily="34" charset="0"/>
              </a:rPr>
              <a:t>Ρενέ Μαγκρίτ, «</a:t>
            </a:r>
            <a:r>
              <a:rPr lang="el-GR" altLang="en-US" sz="1600">
                <a:latin typeface="Calibri" pitchFamily="34" charset="0"/>
                <a:cs typeface="Calibri" pitchFamily="34" charset="0"/>
              </a:rPr>
              <a:t>Προσωπικές αξίες», 1952, λαδομπογιά σε καμβά, 80</a:t>
            </a:r>
            <a:r>
              <a:rPr lang="en-GB" altLang="en-US" sz="1600">
                <a:latin typeface="Calibri" pitchFamily="34" charset="0"/>
              </a:rPr>
              <a:t>x</a:t>
            </a:r>
            <a:r>
              <a:rPr lang="el-GR" altLang="en-US" sz="1600">
                <a:latin typeface="Calibri" pitchFamily="34" charset="0"/>
              </a:rPr>
              <a:t>100 εκ.</a:t>
            </a:r>
            <a:r>
              <a:rPr lang="en-GB" altLang="en-US" sz="160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635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110</cp:revision>
  <dcterms:created xsi:type="dcterms:W3CDTF">2020-04-29T11:36:04Z</dcterms:created>
  <dcterms:modified xsi:type="dcterms:W3CDTF">2021-01-22T09:46:53Z</dcterms:modified>
</cp:coreProperties>
</file>