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81" r:id="rId4"/>
    <p:sldId id="257" r:id="rId5"/>
    <p:sldId id="283" r:id="rId6"/>
    <p:sldId id="272" r:id="rId7"/>
    <p:sldId id="282" r:id="rId8"/>
    <p:sldId id="284" r:id="rId9"/>
    <p:sldId id="285" r:id="rId10"/>
    <p:sldId id="287" r:id="rId11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499B-3D38-44FE-AE8D-28B168249724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F012-59E4-48DB-8464-7AAF06567B20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4210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814A-C28D-43D8-B70E-75E6E1B23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80E8-1B6B-4616-908D-2AF95B82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7304-392C-4265-8853-B4CF66DA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89CF-4E54-46D8-B0B0-5C8D0042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ADD5-D1CB-42F6-B4E0-393402EA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0774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8641-C423-4012-8B72-7441D5B0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C432D-1729-4953-91B1-B1630B6E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AB5D-37DE-44D8-8159-0B315A88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45FC-A84C-4806-A870-81E18F42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078C-0C5D-4EC3-8B1D-A6A501F3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9102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EB059-A8DC-4D69-A766-721B4C89C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E0BAC-3F6A-4E04-9D31-EA74E34FA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6542-4870-4377-931E-6F126FF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EF5C-EDD1-4F78-9987-A3622548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89F7-ED64-4A37-994F-0D2BAAF5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585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0BE1-9A0D-43A4-9C05-216BAF61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3CBE-F92A-477B-AF01-1C2F2ABE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D5308-6FAA-46BB-B7B3-092A2997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B9AC-2730-4DFF-90B3-04E304B4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45DD-2AFD-4558-909C-7D1D990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525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46A3-6776-4067-ADE9-CD3F353D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C637-2EDF-4A8F-9C06-E39B4D0DE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6103-6D96-4750-880D-978D0577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615F-52A8-4612-8BBA-69BBE8B0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01CB-FC77-46F5-A8AA-1C312242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408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2C36-0A8D-4216-99F7-FC873A0E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9F44-0A0A-4460-88CF-CD3D715AE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1362E-15CD-41A2-9D6F-1086DBD2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E60CB-EC36-4213-AA25-E409C7C5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A430F-A0FD-4295-98BB-8266969C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39ECC-CF78-44B6-959F-E02F7FB7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0267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40CC-A4FF-4527-B94D-47A06BE9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2C35A-A53D-47D0-9D2D-07113465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C6B9-F2F8-49F6-BC84-29C8B80A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9E4FC-4116-42EB-94A7-EF968AB57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77280-8A96-4C09-BBA6-38137EC89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33257-2360-488F-AFC4-3D2BFA59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16DB9-8B8F-44E1-A725-2121EEF1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95A78-A14A-4245-B9A2-B63D4EE7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646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7DD0-3831-4A1A-9C6C-E389B01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3AFD5-B1C4-4D89-B288-F6CDB8AC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7C608-8D15-4CF1-926C-CC21B70A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366CB-5685-4B40-A528-C000F31C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4881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92593-1816-44AF-A80A-EBAC559B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C9B0C-AB9D-46DF-A323-3DA24BC4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B3190-8C17-47E1-A5C1-83ECFD7A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598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1550-3192-4433-B1A9-97A14FB4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42A8-844C-49CF-A8A5-2F8722BF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00983-E805-41B0-872C-9A97696D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0A687-5892-4C00-A76A-3799D0AC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9EA12-9158-4B07-A457-6BEB08F9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9FE31-D425-4FDD-8296-A0BF40F8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42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11D7-C7B8-4479-BC8F-7546DDD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3A582-485A-4A4C-93E4-155B75EF0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D9F4-347C-4919-B643-7E37ACC8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9E345-0011-4AE9-8E41-10021AD5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9371-0349-4357-B3D5-459EBA00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19C5-3390-469A-A84D-4798E77A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9682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33B3A-9AF8-483C-BF52-702DB9EE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FFA46-E846-4FE3-AF1F-CEE27BB36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7B5F-5A54-475A-8F83-6A7D6272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B9C9-2D81-4C19-AA64-2EDE7F330BF3}" type="datetimeFigureOut">
              <a:rPr lang="en-CY" smtClean="0"/>
              <a:t>04/30/2020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356A0-9C98-4C4C-92CE-DE856E5B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8623-0A32-44C4-B579-3D590AA0D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DF30-A33D-499B-B12C-FC5FDB40F586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848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enavalverde13.wordpress.com/2015/12/16/ergonomia-en-el-uso-de-la-computador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lahavs/drums-diy/" TargetMode="External"/><Relationship Id="rId2" Type="http://schemas.openxmlformats.org/officeDocument/2006/relationships/hyperlink" Target="http://mousd.schools.ac.cy/index.php/e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MXD4h5w8D8&amp;t=52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afeyoutube.net/w/gMD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53350&amp;picture=birds-vintage-flowers-backgroun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https://milenavalverde13.wordpress.com/2015/12/16/ergonomia-en-el-uso-de-la-computadora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lenavalverde13.wordpress.com/2015/12/16/ergonomia-en-el-uso-de-la-computador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safeyoutube.net/w/GEy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mousika-archeia.schools.ac.cy/arheia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hyperlink" Target="https://milenavalverde13.wordpress.com/2015/12/16/ergonomia-en-el-uso-de-la-computadora/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20.tiff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hdphoto" Target="../media/hdphoto1.wdp"/><Relationship Id="rId5" Type="http://schemas.microsoft.com/office/2007/relationships/media" Target="../media/media3.wav"/><Relationship Id="rId15" Type="http://schemas.openxmlformats.org/officeDocument/2006/relationships/image" Target="../media/image22.tiff"/><Relationship Id="rId10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hyperlink" Target="https://milenavalverde13.wordpress.com/2015/12/16/ergonomia-en-el-uso-de-la-computadora/" TargetMode="External"/><Relationship Id="rId14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enavalverde13.wordpress.com/2015/12/16/ergonomia-en-el-uso-de-la-computador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5.mp3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microsoft.com/office/2007/relationships/media" Target="../media/media7.mp3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42871E-9F30-44FF-A585-4EFF34B4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49874"/>
            <a:ext cx="12192000" cy="1508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F42038-D571-4613-AD79-64B42772CDC7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900">
                <a:hlinkClick r:id="rId3" tooltip="https://milenavalverde13.wordpress.com/2015/12/16/ergonomia-en-el-uso-de-la-computadora/"/>
              </a:rPr>
              <a:t>This Photo</a:t>
            </a:r>
            <a:r>
              <a:rPr lang="en-CY" sz="900"/>
              <a:t> by Unknown Author is licensed under </a:t>
            </a:r>
            <a:r>
              <a:rPr lang="en-CY" sz="900">
                <a:hlinkClick r:id="rId4" tooltip="https://creativecommons.org/licenses/by-sa/3.0/"/>
              </a:rPr>
              <a:t>CC BY-SA</a:t>
            </a:r>
            <a:endParaRPr lang="en-CY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E5F36-A51E-4FF4-9F7F-254D153856BC}"/>
              </a:ext>
            </a:extLst>
          </p:cNvPr>
          <p:cNvSpPr txBox="1"/>
          <p:nvPr/>
        </p:nvSpPr>
        <p:spPr>
          <a:xfrm>
            <a:off x="3466322" y="2101936"/>
            <a:ext cx="5259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Αγαπημένα μου παιδιά σας χαιρετώ κι εύχομαι σε σας και στις οικογένειές σας χρόνια πολλά! Αυτή την εβδομάδα θα ασχοληθούμε με κάποιους «μουσικούς» της φύσης, </a:t>
            </a:r>
          </a:p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πουλιά.</a:t>
            </a:r>
            <a:endParaRPr lang="en-C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635A97-6AAF-4AEF-AC71-68058EC1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49875"/>
            <a:ext cx="12192000" cy="1508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E8D7F3-F3AB-47E7-B344-81739F43D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0245"/>
            <a:ext cx="12192000" cy="1508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C5CF8B-8AEE-4F82-BD47-075D49999276}"/>
              </a:ext>
            </a:extLst>
          </p:cNvPr>
          <p:cNvSpPr txBox="1"/>
          <p:nvPr/>
        </p:nvSpPr>
        <p:spPr>
          <a:xfrm>
            <a:off x="3278222" y="4934376"/>
            <a:ext cx="592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Παρακολούθησε την παρουσίαση επιλέγοντας </a:t>
            </a:r>
            <a:r>
              <a:rPr lang="en-GB" i="1" dirty="0"/>
              <a:t>slide show</a:t>
            </a:r>
            <a:endParaRPr lang="en-CY" i="1" dirty="0"/>
          </a:p>
        </p:txBody>
      </p:sp>
    </p:spTree>
    <p:extLst>
      <p:ext uri="{BB962C8B-B14F-4D97-AF65-F5344CB8AC3E}">
        <p14:creationId xmlns:p14="http://schemas.microsoft.com/office/powerpoint/2010/main" val="9294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17F4C-AE56-47D5-97ED-EDA7D1EFB0D4}"/>
              </a:ext>
            </a:extLst>
          </p:cNvPr>
          <p:cNvSpPr txBox="1"/>
          <p:nvPr/>
        </p:nvSpPr>
        <p:spPr>
          <a:xfrm>
            <a:off x="1447800" y="695325"/>
            <a:ext cx="9544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1"/>
                </a:solidFill>
              </a:rPr>
              <a:t>    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ΠΗΓΕΣ</a:t>
            </a:r>
          </a:p>
          <a:p>
            <a:pPr algn="ctr"/>
            <a:endParaRPr lang="el-G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Ιστοσελίδα Υπουργείου Παιδείας, Πολιτισμού, Αθλητισμού και Νεολαίας</a:t>
            </a:r>
          </a:p>
          <a:p>
            <a:r>
              <a:rPr lang="el-GR" sz="2400" dirty="0">
                <a:solidFill>
                  <a:schemeClr val="accent1"/>
                </a:solidFill>
              </a:rPr>
              <a:t>   </a:t>
            </a:r>
            <a:r>
              <a:rPr lang="en-GB" sz="2400" dirty="0">
                <a:solidFill>
                  <a:schemeClr val="accent1"/>
                </a:solidFill>
                <a:hlinkClick r:id="rId2"/>
              </a:rPr>
              <a:t>http://mousd.schools.ac.cy/index.php/el/</a:t>
            </a:r>
            <a:endParaRPr lang="el-GR" sz="2400" dirty="0">
              <a:solidFill>
                <a:schemeClr val="accent1"/>
              </a:solidFill>
            </a:endParaRPr>
          </a:p>
          <a:p>
            <a:endParaRPr lang="el-GR" sz="2400" dirty="0">
              <a:solidFill>
                <a:schemeClr val="accent1"/>
              </a:solidFill>
            </a:endParaRPr>
          </a:p>
          <a:p>
            <a:endParaRPr lang="el-GR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   </a:t>
            </a:r>
            <a:r>
              <a:rPr lang="en-GB" sz="2400" dirty="0">
                <a:solidFill>
                  <a:schemeClr val="accent1"/>
                </a:solidFill>
                <a:hlinkClick r:id="rId3"/>
              </a:rPr>
              <a:t>https://www.pinterest.com/lahavs/drums-diy/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400" dirty="0">
                <a:solidFill>
                  <a:schemeClr val="accent1"/>
                </a:solidFill>
                <a:hlinkClick r:id="rId4"/>
              </a:rPr>
              <a:t> </a:t>
            </a:r>
          </a:p>
          <a:p>
            <a:r>
              <a:rPr lang="en-GB" sz="2400" dirty="0">
                <a:solidFill>
                  <a:schemeClr val="accent1"/>
                </a:solidFill>
                <a:hlinkClick r:id="rId4"/>
              </a:rPr>
              <a:t>  https://www.youtube.com/watch?v=IMXD4h5w8D8&amp;t=52s</a:t>
            </a:r>
            <a:endParaRPr lang="en-CY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4F62C-4588-4302-9B31-C9EAB88C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/>
              <a:t>Οργάνωση Υλικού, </a:t>
            </a:r>
            <a:r>
              <a:rPr lang="el-GR" sz="1400" dirty="0" err="1"/>
              <a:t>Σίλεια</a:t>
            </a:r>
            <a:r>
              <a:rPr lang="el-GR" sz="1400" dirty="0"/>
              <a:t> </a:t>
            </a:r>
            <a:r>
              <a:rPr lang="el-GR" sz="1400" dirty="0" err="1"/>
              <a:t>Φωκαΐδου</a:t>
            </a:r>
            <a:endParaRPr lang="en-CY" sz="1400" dirty="0"/>
          </a:p>
        </p:txBody>
      </p:sp>
    </p:spTree>
    <p:extLst>
      <p:ext uri="{BB962C8B-B14F-4D97-AF65-F5344CB8AC3E}">
        <p14:creationId xmlns:p14="http://schemas.microsoft.com/office/powerpoint/2010/main" val="156405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7AACB-C8D0-470E-82BB-2196821775E7}"/>
              </a:ext>
            </a:extLst>
          </p:cNvPr>
          <p:cNvSpPr txBox="1"/>
          <p:nvPr/>
        </p:nvSpPr>
        <p:spPr>
          <a:xfrm>
            <a:off x="145916" y="175097"/>
            <a:ext cx="118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Απόλαυσε τις φωνές των πουλιών σε μία μουσική συναυλία…</a:t>
            </a:r>
          </a:p>
          <a:p>
            <a:r>
              <a:rPr lang="en-GB" sz="2400" dirty="0">
                <a:solidFill>
                  <a:srgbClr val="0070C0"/>
                </a:solidFill>
                <a:hlinkClick r:id="rId2"/>
              </a:rPr>
              <a:t>https://safeYouTube.net/w/gMD8</a:t>
            </a:r>
            <a:endParaRPr lang="en-CY" sz="2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915B4-D8BF-4C34-B5C4-974434BE8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64986" y="1132361"/>
            <a:ext cx="8404699" cy="53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2B384A1C-3B8A-4894-B942-10AFA69C6D00}"/>
              </a:ext>
            </a:extLst>
          </p:cNvPr>
          <p:cNvSpPr/>
          <p:nvPr/>
        </p:nvSpPr>
        <p:spPr>
          <a:xfrm>
            <a:off x="3027873" y="4212492"/>
            <a:ext cx="5351017" cy="172748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grpSp>
        <p:nvGrpSpPr>
          <p:cNvPr id="26626" name="Group 1">
            <a:extLst>
              <a:ext uri="{FF2B5EF4-FFF2-40B4-BE49-F238E27FC236}">
                <a16:creationId xmlns:a16="http://schemas.microsoft.com/office/drawing/2014/main" id="{28168C5C-4001-4274-AE48-CCB666288A0C}"/>
              </a:ext>
            </a:extLst>
          </p:cNvPr>
          <p:cNvGrpSpPr>
            <a:grpSpLocks/>
          </p:cNvGrpSpPr>
          <p:nvPr/>
        </p:nvGrpSpPr>
        <p:grpSpPr bwMode="auto">
          <a:xfrm>
            <a:off x="404814" y="570964"/>
            <a:ext cx="11012257" cy="5828564"/>
            <a:chOff x="-863028" y="-82629"/>
            <a:chExt cx="12089804" cy="7992527"/>
          </a:xfrm>
        </p:grpSpPr>
        <p:pic>
          <p:nvPicPr>
            <p:cNvPr id="26628" name="Picture 2" descr="http://severalhundredwords.files.wordpress.com/2011/07/blog-idea1.jpg">
              <a:extLst>
                <a:ext uri="{FF2B5EF4-FFF2-40B4-BE49-F238E27FC236}">
                  <a16:creationId xmlns:a16="http://schemas.microsoft.com/office/drawing/2014/main" id="{200A9947-F3E3-4DC6-AEAB-84010ED0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05" y="2318493"/>
              <a:ext cx="3095048" cy="208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Content Placeholder 3" descr="aidoni_se_mygdalia.jpg">
              <a:extLst>
                <a:ext uri="{FF2B5EF4-FFF2-40B4-BE49-F238E27FC236}">
                  <a16:creationId xmlns:a16="http://schemas.microsoft.com/office/drawing/2014/main" id="{BFCFCA0B-D51E-4E19-8E20-3A1D6B526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214" y="-82629"/>
              <a:ext cx="2339975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" descr="http://www.newsbomb.gr/photos/images/sized/articles/xelidonia-698x349.jpg">
              <a:extLst>
                <a:ext uri="{FF2B5EF4-FFF2-40B4-BE49-F238E27FC236}">
                  <a16:creationId xmlns:a16="http://schemas.microsoft.com/office/drawing/2014/main" id="{28BB0A05-96F1-41CC-8B82-44757CE72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92"/>
            <a:stretch>
              <a:fillRect/>
            </a:stretch>
          </p:blipFill>
          <p:spPr bwMode="auto">
            <a:xfrm>
              <a:off x="8631214" y="4152246"/>
              <a:ext cx="2595562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6" descr="http://duncraft.atom5.com/files/barred-owl.jpg">
              <a:extLst>
                <a:ext uri="{FF2B5EF4-FFF2-40B4-BE49-F238E27FC236}">
                  <a16:creationId xmlns:a16="http://schemas.microsoft.com/office/drawing/2014/main" id="{8145B987-7522-4C7A-9E23-BD6E4452E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045" y="4966673"/>
              <a:ext cx="2268537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2" descr="http://www.webanswers.com/post-images/A/A8/599850B0-BCE6-439D-871FFFEBD21D1DCA.jpg">
              <a:extLst>
                <a:ext uri="{FF2B5EF4-FFF2-40B4-BE49-F238E27FC236}">
                  <a16:creationId xmlns:a16="http://schemas.microsoft.com/office/drawing/2014/main" id="{69783B50-48A6-4D7A-84D3-9D29DF62E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5103" y="-74855"/>
              <a:ext cx="2444857" cy="187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2" descr="http://www.emprosnet.gr/userfiles/5846dbed-56ad-4d9a-8100-f2eda5438caf/giataki_kokoras.jpg">
              <a:extLst>
                <a:ext uri="{FF2B5EF4-FFF2-40B4-BE49-F238E27FC236}">
                  <a16:creationId xmlns:a16="http://schemas.microsoft.com/office/drawing/2014/main" id="{62F1C07B-9031-4A19-A2B1-B60007F0F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258" y="-10510"/>
              <a:ext cx="2937903" cy="188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2" descr="http://t3.gstatic.com/images?q=tbn:ANd9GcTYwxXGbiGXbgpn1VHOLG_w7kAq_0tL25KozO52gNUjEJGXwuhyD5dS-Jxb">
              <a:extLst>
                <a:ext uri="{FF2B5EF4-FFF2-40B4-BE49-F238E27FC236}">
                  <a16:creationId xmlns:a16="http://schemas.microsoft.com/office/drawing/2014/main" id="{9EA2B800-F66E-442D-BE84-5A4291850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/>
            <a:stretch>
              <a:fillRect/>
            </a:stretch>
          </p:blipFill>
          <p:spPr bwMode="auto">
            <a:xfrm>
              <a:off x="-863028" y="2166284"/>
              <a:ext cx="2879725" cy="198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F46436-E97A-4A8E-BFC9-60AE9EEBAF6F}"/>
              </a:ext>
            </a:extLst>
          </p:cNvPr>
          <p:cNvSpPr/>
          <p:nvPr/>
        </p:nvSpPr>
        <p:spPr>
          <a:xfrm>
            <a:off x="595269" y="1817741"/>
            <a:ext cx="2393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Κακαρίζει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η κότα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8E5B0B-5679-4928-A67B-A2E8BC0388E4}"/>
              </a:ext>
            </a:extLst>
          </p:cNvPr>
          <p:cNvSpPr/>
          <p:nvPr/>
        </p:nvSpPr>
        <p:spPr>
          <a:xfrm>
            <a:off x="5122607" y="1860946"/>
            <a:ext cx="235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Λαλεί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ο κόκορας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129CBA-36DA-4737-8216-977ECC264D7F}"/>
              </a:ext>
            </a:extLst>
          </p:cNvPr>
          <p:cNvSpPr/>
          <p:nvPr/>
        </p:nvSpPr>
        <p:spPr>
          <a:xfrm>
            <a:off x="548055" y="3676567"/>
            <a:ext cx="2357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Κράζει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ο κόρακας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4AC1-2015-4F63-8AD2-747097E4F798}"/>
              </a:ext>
            </a:extLst>
          </p:cNvPr>
          <p:cNvSpPr/>
          <p:nvPr/>
        </p:nvSpPr>
        <p:spPr>
          <a:xfrm>
            <a:off x="4737924" y="3805329"/>
            <a:ext cx="2932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Πιπίζουν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τα παπάκια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0469E-3745-44A3-99DC-C0DAC4EE1DA3}"/>
              </a:ext>
            </a:extLst>
          </p:cNvPr>
          <p:cNvSpPr/>
          <p:nvPr/>
        </p:nvSpPr>
        <p:spPr>
          <a:xfrm>
            <a:off x="49875" y="6290073"/>
            <a:ext cx="364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 err="1"/>
              <a:t>Χουχουτίζει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η κουκουβάγια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D6C282-3E2A-47A8-AAB2-DC718930D4A2}"/>
              </a:ext>
            </a:extLst>
          </p:cNvPr>
          <p:cNvSpPr/>
          <p:nvPr/>
        </p:nvSpPr>
        <p:spPr>
          <a:xfrm>
            <a:off x="8623791" y="4643096"/>
            <a:ext cx="3209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dirty="0"/>
              <a:t>Τερετίζουν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τα χελιδόνια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E0E3E-775A-4EF9-A1AD-6E38E9BF3117}"/>
              </a:ext>
            </a:extLst>
          </p:cNvPr>
          <p:cNvSpPr/>
          <p:nvPr/>
        </p:nvSpPr>
        <p:spPr>
          <a:xfrm>
            <a:off x="9162710" y="2727577"/>
            <a:ext cx="270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 err="1"/>
              <a:t>Κελαηδεί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το αηδόνι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CD440-E537-406A-896B-1329823CE16B}"/>
              </a:ext>
            </a:extLst>
          </p:cNvPr>
          <p:cNvSpPr txBox="1"/>
          <p:nvPr/>
        </p:nvSpPr>
        <p:spPr>
          <a:xfrm>
            <a:off x="58221" y="25583"/>
            <a:ext cx="1213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Τώρα η σειρά σου. Σκέψου διάφορα πουλιά και τις φωνές τους . Μπορείς να τις μιμηθείς;</a:t>
            </a:r>
            <a:endParaRPr lang="en-C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EF6F02-59C2-438D-A399-9C0803F3BF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94409" y="6038392"/>
            <a:ext cx="8497591" cy="8117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6EF219-3D3A-42FC-AC24-1E504E7FF696}"/>
              </a:ext>
            </a:extLst>
          </p:cNvPr>
          <p:cNvSpPr txBox="1"/>
          <p:nvPr/>
        </p:nvSpPr>
        <p:spPr>
          <a:xfrm>
            <a:off x="3454996" y="4515652"/>
            <a:ext cx="4398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accent1">
                    <a:lumMod val="50000"/>
                  </a:schemeClr>
                </a:solidFill>
              </a:rPr>
              <a:t>Με την πρώτη ευκαιρία βγες έξω στον κήπο ή στη βεράντα του σπιτιού σου και άκουσε τις φωνές των πουλιών. Βρες κάποιες που σου αρέσουν.</a:t>
            </a:r>
            <a:endParaRPr lang="en-CY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05DB4E6B-7356-457A-8293-621D714B2D85}"/>
              </a:ext>
            </a:extLst>
          </p:cNvPr>
          <p:cNvSpPr/>
          <p:nvPr/>
        </p:nvSpPr>
        <p:spPr>
          <a:xfrm>
            <a:off x="3305176" y="1998447"/>
            <a:ext cx="2971800" cy="188775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37599F-6149-4765-8FCF-47E6C3F2A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49875"/>
            <a:ext cx="12192000" cy="1508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20D11-1D95-4BA0-9192-AFE6A3243382}"/>
              </a:ext>
            </a:extLst>
          </p:cNvPr>
          <p:cNvSpPr txBox="1"/>
          <p:nvPr/>
        </p:nvSpPr>
        <p:spPr>
          <a:xfrm>
            <a:off x="139959" y="261257"/>
            <a:ext cx="11961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Άκουσε το όμορφο κελάηδισμα ενός από τα πουλιά της προηγούμενης εικόνας και μάντεψε ποιο πουλί είναι:</a:t>
            </a:r>
          </a:p>
          <a:p>
            <a:r>
              <a:rPr lang="en-GB" sz="2000" dirty="0">
                <a:hlinkClick r:id="rId4"/>
              </a:rPr>
              <a:t>https://safeYouTube.net/w/GEy8</a:t>
            </a:r>
            <a:endParaRPr lang="en-CY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7D801-97AC-4845-B119-EEB3E4D923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539" y="925583"/>
            <a:ext cx="3281362" cy="382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656455-B5AA-4A86-9C11-E630B8529302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2E788-1B91-4D06-8F2B-2CB4D677F914}"/>
              </a:ext>
            </a:extLst>
          </p:cNvPr>
          <p:cNvSpPr txBox="1"/>
          <p:nvPr/>
        </p:nvSpPr>
        <p:spPr>
          <a:xfrm>
            <a:off x="8296664" y="4748809"/>
            <a:ext cx="154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αηδόνι</a:t>
            </a:r>
            <a:endParaRPr lang="en-C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22942-2C5D-4BE8-A643-58089CA7938E}"/>
              </a:ext>
            </a:extLst>
          </p:cNvPr>
          <p:cNvSpPr txBox="1"/>
          <p:nvPr/>
        </p:nvSpPr>
        <p:spPr>
          <a:xfrm>
            <a:off x="3810439" y="2263540"/>
            <a:ext cx="233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7030A0"/>
                </a:solidFill>
              </a:rPr>
              <a:t>Παρατήρησε πόσους διαφορετικούς ήχους κάνει. Δε μοιάζει σαν να τραγουδά;</a:t>
            </a:r>
            <a:endParaRPr lang="en-CY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320D11-1D95-4BA0-9192-AFE6A3243382}"/>
              </a:ext>
            </a:extLst>
          </p:cNvPr>
          <p:cNvSpPr txBox="1"/>
          <p:nvPr/>
        </p:nvSpPr>
        <p:spPr>
          <a:xfrm>
            <a:off x="41288" y="-1266"/>
            <a:ext cx="95805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Άκουσε το παραδοσιακό κυπριακό τραγούδι «</a:t>
            </a:r>
            <a:r>
              <a:rPr lang="el-GR" sz="2000" b="1" dirty="0" err="1">
                <a:solidFill>
                  <a:schemeClr val="accent1">
                    <a:lumMod val="75000"/>
                  </a:schemeClr>
                </a:solidFill>
              </a:rPr>
              <a:t>Τ΄αηδόνιν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» και προσπάθησε να το τραγουδήσεις κι εσύ. Το τραγούδι αυτό το τραγουδούσαν στα παλιά τα παιδιά για να μάθουν τους αριθμούς.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l-GR" sz="2000" b="1" dirty="0" err="1">
                <a:solidFill>
                  <a:schemeClr val="accent1">
                    <a:lumMod val="75000"/>
                  </a:schemeClr>
                </a:solidFill>
              </a:rPr>
              <a:t>κολούθησε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τον σύνδεσμο  στα μουσικά αρχεία της ιστοσελίδας του Υπουργείου Παιδείας, Βαθμίδα 1, σελ.4:                                                     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dirty="0">
                <a:hlinkClick r:id="rId2"/>
              </a:rPr>
              <a:t>http://mousika-archeia.schools.ac.cy/arheia/Index.aspx</a:t>
            </a:r>
            <a:r>
              <a:rPr lang="el-GR" dirty="0"/>
              <a:t> </a:t>
            </a:r>
          </a:p>
          <a:p>
            <a:endParaRPr lang="el-GR" altLang="en-US" dirty="0"/>
          </a:p>
          <a:p>
            <a:endParaRPr lang="en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56455-B5AA-4A86-9C11-E630B8529302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Y" dirty="0"/>
          </a:p>
        </p:txBody>
      </p:sp>
      <p:pic>
        <p:nvPicPr>
          <p:cNvPr id="10" name="Content Placeholder 3" descr="Nightingale-Luscinia-mega-006.jpg">
            <a:extLst>
              <a:ext uri="{FF2B5EF4-FFF2-40B4-BE49-F238E27FC236}">
                <a16:creationId xmlns:a16="http://schemas.microsoft.com/office/drawing/2014/main" id="{8E4D37BB-658C-4C69-8564-A4814CCA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" y="2695846"/>
            <a:ext cx="1927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artridge.jpg">
            <a:extLst>
              <a:ext uri="{FF2B5EF4-FFF2-40B4-BE49-F238E27FC236}">
                <a16:creationId xmlns:a16="http://schemas.microsoft.com/office/drawing/2014/main" id="{96E1DBB6-B573-442B-8E1B-FD540995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00" y="1723566"/>
            <a:ext cx="134673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rtridge.jpg">
            <a:extLst>
              <a:ext uri="{FF2B5EF4-FFF2-40B4-BE49-F238E27FC236}">
                <a16:creationId xmlns:a16="http://schemas.microsoft.com/office/drawing/2014/main" id="{5DB0E878-46FC-43E3-88E0-EB6DB2897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35" y="1724288"/>
            <a:ext cx="127245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3" descr="simeio_tou_staurou.jpg">
            <a:extLst>
              <a:ext uri="{FF2B5EF4-FFF2-40B4-BE49-F238E27FC236}">
                <a16:creationId xmlns:a16="http://schemas.microsoft.com/office/drawing/2014/main" id="{F9F9167D-DDE8-459A-96D5-6D96456DA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14" y="2528782"/>
            <a:ext cx="931863" cy="17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3" descr="cow.jpg">
            <a:extLst>
              <a:ext uri="{FF2B5EF4-FFF2-40B4-BE49-F238E27FC236}">
                <a16:creationId xmlns:a16="http://schemas.microsoft.com/office/drawing/2014/main" id="{467CBF4B-4DF4-4F6D-BA0A-CE92C7B19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82" y="2010682"/>
            <a:ext cx="1930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3" descr="hand.jpg">
            <a:extLst>
              <a:ext uri="{FF2B5EF4-FFF2-40B4-BE49-F238E27FC236}">
                <a16:creationId xmlns:a16="http://schemas.microsoft.com/office/drawing/2014/main" id="{BA19E578-2A77-4D50-9673-75EE4E103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3" y="1244445"/>
            <a:ext cx="16208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81AE3B-FAF3-4997-8504-C0D967249D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5349875"/>
            <a:ext cx="12192000" cy="1508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DC440-882E-4988-AC30-A2CAAA9574C1}"/>
              </a:ext>
            </a:extLst>
          </p:cNvPr>
          <p:cNvSpPr txBox="1"/>
          <p:nvPr/>
        </p:nvSpPr>
        <p:spPr>
          <a:xfrm>
            <a:off x="-438433" y="4473629"/>
            <a:ext cx="1194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         </a:t>
            </a:r>
            <a:r>
              <a:rPr lang="en-GB" sz="3200" dirty="0"/>
              <a:t>  </a:t>
            </a:r>
            <a:r>
              <a:rPr lang="el-GR" sz="3200" b="1" dirty="0"/>
              <a:t>1                          2                   3                4                   5</a:t>
            </a:r>
            <a:endParaRPr lang="en-CY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FEAF2-3B4D-4610-8A4F-0E41CA52FF5F}"/>
              </a:ext>
            </a:extLst>
          </p:cNvPr>
          <p:cNvSpPr/>
          <p:nvPr/>
        </p:nvSpPr>
        <p:spPr>
          <a:xfrm>
            <a:off x="-16016" y="4164319"/>
            <a:ext cx="1981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/>
              <a:t>Έναν εν το </a:t>
            </a:r>
            <a:r>
              <a:rPr lang="el-GR" altLang="en-US" dirty="0" err="1"/>
              <a:t>αηδόνιν</a:t>
            </a:r>
            <a:endParaRPr lang="en-CY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6EED9-858A-4ABB-90F6-56E802537EEB}"/>
              </a:ext>
            </a:extLst>
          </p:cNvPr>
          <p:cNvSpPr/>
          <p:nvPr/>
        </p:nvSpPr>
        <p:spPr>
          <a:xfrm>
            <a:off x="2175500" y="2842499"/>
            <a:ext cx="22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/>
              <a:t>Δύο πέρδικες αντάμα</a:t>
            </a:r>
            <a:endParaRPr lang="en-CY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9165AB-80DC-4E66-9CF1-57DA0152E91A}"/>
              </a:ext>
            </a:extLst>
          </p:cNvPr>
          <p:cNvSpPr/>
          <p:nvPr/>
        </p:nvSpPr>
        <p:spPr>
          <a:xfrm>
            <a:off x="4466363" y="4182158"/>
            <a:ext cx="19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/>
              <a:t>Τρία η Αγία Τριάδα</a:t>
            </a:r>
            <a:endParaRPr lang="en-CY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F093EB-D276-46E0-A774-6B267B7005E2}"/>
              </a:ext>
            </a:extLst>
          </p:cNvPr>
          <p:cNvSpPr/>
          <p:nvPr/>
        </p:nvSpPr>
        <p:spPr>
          <a:xfrm>
            <a:off x="5770533" y="3274598"/>
            <a:ext cx="262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/>
              <a:t>Τέσσερα βυζιά η αγελάδα</a:t>
            </a:r>
            <a:endParaRPr lang="en-CY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23C15-E1B4-4304-828A-695C97FDEEA0}"/>
              </a:ext>
            </a:extLst>
          </p:cNvPr>
          <p:cNvSpPr/>
          <p:nvPr/>
        </p:nvSpPr>
        <p:spPr>
          <a:xfrm>
            <a:off x="7834301" y="2594167"/>
            <a:ext cx="178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dirty="0"/>
              <a:t>Πέντε δάκτυλα </a:t>
            </a:r>
            <a:r>
              <a:rPr lang="en-GB" altLang="en-US" dirty="0"/>
              <a:t>     </a:t>
            </a:r>
          </a:p>
          <a:p>
            <a:r>
              <a:rPr lang="en-GB" altLang="en-US" dirty="0"/>
              <a:t>      </a:t>
            </a:r>
            <a:r>
              <a:rPr lang="el-GR" altLang="en-US" dirty="0"/>
              <a:t>το </a:t>
            </a:r>
            <a:r>
              <a:rPr lang="el-GR" altLang="en-US" dirty="0" err="1"/>
              <a:t>χέριν</a:t>
            </a:r>
            <a:endParaRPr lang="en-CY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2328C8-5426-4E63-BF9A-9DC9619619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1848" y="-19438"/>
            <a:ext cx="2530152" cy="68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92EC30-69A5-4042-9E28-1F70AD63E9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6100030"/>
            <a:ext cx="12192000" cy="757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7F7FE-D421-4FCF-9A1B-87D95E3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8"/>
            <a:ext cx="12192000" cy="7579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πιο κάτω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όργανα είναι παραδοσιακά όργανα της Κύπρου μας</a:t>
            </a:r>
            <a:r>
              <a:rPr lang="el-G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Άκουσε τα και μιμήσου πως είσαι ο μουσικός που τα κρατάει και τα παίζει.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tamboutsia_demo.wav">
            <a:hlinkClick r:id="" action="ppaction://media"/>
            <a:extLst>
              <a:ext uri="{FF2B5EF4-FFF2-40B4-BE49-F238E27FC236}">
                <a16:creationId xmlns:a16="http://schemas.microsoft.com/office/drawing/2014/main" id="{93733803-A4BB-4B37-9C7E-61E795525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3474" y="4487742"/>
            <a:ext cx="994748" cy="994748"/>
          </a:xfrm>
          <a:prstGeom prst="rect">
            <a:avLst/>
          </a:prstGeom>
        </p:spPr>
      </p:pic>
      <p:pic>
        <p:nvPicPr>
          <p:cNvPr id="14" name="violi_paradosiako.wav">
            <a:hlinkClick r:id="" action="ppaction://media"/>
            <a:extLst>
              <a:ext uri="{FF2B5EF4-FFF2-40B4-BE49-F238E27FC236}">
                <a16:creationId xmlns:a16="http://schemas.microsoft.com/office/drawing/2014/main" id="{8BB589AA-227E-4782-889D-0DD3E8A969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5862" y="4442316"/>
            <a:ext cx="994748" cy="994748"/>
          </a:xfrm>
          <a:prstGeom prst="rect">
            <a:avLst/>
          </a:prstGeom>
        </p:spPr>
      </p:pic>
      <p:pic>
        <p:nvPicPr>
          <p:cNvPr id="17" name="Content Placeholder 3" descr="laoutaris.tif">
            <a:extLst>
              <a:ext uri="{FF2B5EF4-FFF2-40B4-BE49-F238E27FC236}">
                <a16:creationId xmlns:a16="http://schemas.microsoft.com/office/drawing/2014/main" id="{9FEAD27E-1B1B-40A7-B84E-8DB71BF51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138" y="1288483"/>
            <a:ext cx="2366262" cy="294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E4563B3F-AE21-42FA-9DA2-7089B018FE0D}"/>
              </a:ext>
            </a:extLst>
          </p:cNvPr>
          <p:cNvSpPr/>
          <p:nvPr/>
        </p:nvSpPr>
        <p:spPr>
          <a:xfrm rot="7963898" flipV="1">
            <a:off x="10521152" y="1209291"/>
            <a:ext cx="1728788" cy="57696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/>
              <a:t>Λ</a:t>
            </a:r>
            <a:r>
              <a:rPr lang="el-GR" sz="3200" b="1" i="1" dirty="0"/>
              <a:t>α</a:t>
            </a:r>
            <a:r>
              <a:rPr lang="el-GR" sz="3200" b="1" dirty="0"/>
              <a:t>ούτο</a:t>
            </a:r>
            <a:endParaRPr lang="en-US" sz="3200" b="1" dirty="0"/>
          </a:p>
        </p:txBody>
      </p:sp>
      <p:pic>
        <p:nvPicPr>
          <p:cNvPr id="13" name="laouto_chords_mel_CLEAR.wav">
            <a:hlinkClick r:id="" action="ppaction://media"/>
            <a:extLst>
              <a:ext uri="{FF2B5EF4-FFF2-40B4-BE49-F238E27FC236}">
                <a16:creationId xmlns:a16="http://schemas.microsoft.com/office/drawing/2014/main" id="{A6888928-2C98-44DF-B0B5-5645C5D6A2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7838" y="4442316"/>
            <a:ext cx="1110851" cy="1110851"/>
          </a:xfrm>
          <a:prstGeom prst="rect">
            <a:avLst/>
          </a:prstGeom>
        </p:spPr>
      </p:pic>
      <p:pic>
        <p:nvPicPr>
          <p:cNvPr id="18" name="Content Placeholder 3" descr="laoutaris_violaris_1_grey_200dpi.tif">
            <a:extLst>
              <a:ext uri="{FF2B5EF4-FFF2-40B4-BE49-F238E27FC236}">
                <a16:creationId xmlns:a16="http://schemas.microsoft.com/office/drawing/2014/main" id="{06C85D33-4F16-45D5-BEF5-7CABA57791E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921" y="1327417"/>
            <a:ext cx="3574443" cy="28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A68E0741-0E65-4CEA-B364-2AEF4DD06F1A}"/>
              </a:ext>
            </a:extLst>
          </p:cNvPr>
          <p:cNvSpPr/>
          <p:nvPr/>
        </p:nvSpPr>
        <p:spPr>
          <a:xfrm rot="19698728">
            <a:off x="4602788" y="2862823"/>
            <a:ext cx="1727200" cy="71913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/>
              <a:t>Βιολί</a:t>
            </a:r>
            <a:endParaRPr lang="en-US" sz="3200" b="1" dirty="0"/>
          </a:p>
        </p:txBody>
      </p:sp>
      <p:pic>
        <p:nvPicPr>
          <p:cNvPr id="19" name="Content Placeholder 3" descr="tamboutsia.tif">
            <a:extLst>
              <a:ext uri="{FF2B5EF4-FFF2-40B4-BE49-F238E27FC236}">
                <a16:creationId xmlns:a16="http://schemas.microsoft.com/office/drawing/2014/main" id="{35C35A75-06AB-452D-B0FE-BBB935C6BE2A}"/>
              </a:ext>
            </a:extLst>
          </p:cNvPr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630647" y="1129764"/>
            <a:ext cx="2465155" cy="3312552"/>
          </a:xfrm>
          <a:prstGeom prst="rect">
            <a:avLst/>
          </a:prstGeo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9BB2F7C4-4F47-48E7-BEC4-1F077DE2EA96}"/>
              </a:ext>
            </a:extLst>
          </p:cNvPr>
          <p:cNvSpPr/>
          <p:nvPr/>
        </p:nvSpPr>
        <p:spPr>
          <a:xfrm rot="19570825">
            <a:off x="111132" y="2947382"/>
            <a:ext cx="1959969" cy="71913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 err="1"/>
              <a:t>Ταμπουτσιά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ED58B-F6E3-44AC-A776-E2843B787DFF}"/>
              </a:ext>
            </a:extLst>
          </p:cNvPr>
          <p:cNvSpPr txBox="1"/>
          <p:nvPr/>
        </p:nvSpPr>
        <p:spPr>
          <a:xfrm>
            <a:off x="176764" y="5294224"/>
            <a:ext cx="1269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Σε ποια οικογένεια οργάνων ανήκουν τα πιο πάνω όργανα; Στην ομάδα των </a:t>
            </a:r>
            <a:r>
              <a:rPr lang="el-GR" b="1" dirty="0">
                <a:solidFill>
                  <a:srgbClr val="0070C0"/>
                </a:solidFill>
              </a:rPr>
              <a:t>κρουστών</a:t>
            </a:r>
            <a:r>
              <a:rPr lang="el-GR" dirty="0">
                <a:solidFill>
                  <a:srgbClr val="0070C0"/>
                </a:solidFill>
              </a:rPr>
              <a:t>, δηλ. τα κτυπάμε;</a:t>
            </a:r>
          </a:p>
          <a:p>
            <a:r>
              <a:rPr lang="el-GR" dirty="0">
                <a:solidFill>
                  <a:srgbClr val="0070C0"/>
                </a:solidFill>
              </a:rPr>
              <a:t>                                                                                                           Στην ομάδα των </a:t>
            </a:r>
            <a:r>
              <a:rPr lang="el-GR" b="1" dirty="0">
                <a:solidFill>
                  <a:srgbClr val="0070C0"/>
                </a:solidFill>
              </a:rPr>
              <a:t>πνευστών</a:t>
            </a:r>
            <a:r>
              <a:rPr lang="el-GR" dirty="0">
                <a:solidFill>
                  <a:srgbClr val="0070C0"/>
                </a:solidFill>
              </a:rPr>
              <a:t>, δηλ. τα φυσάμε;</a:t>
            </a:r>
          </a:p>
          <a:p>
            <a:r>
              <a:rPr lang="el-GR" dirty="0">
                <a:solidFill>
                  <a:srgbClr val="0070C0"/>
                </a:solidFill>
              </a:rPr>
              <a:t>                                                                                                           Στην ομάδα των </a:t>
            </a:r>
            <a:r>
              <a:rPr lang="el-GR" b="1" dirty="0">
                <a:solidFill>
                  <a:srgbClr val="0070C0"/>
                </a:solidFill>
              </a:rPr>
              <a:t>εγχόρδων</a:t>
            </a:r>
            <a:r>
              <a:rPr lang="el-GR" dirty="0">
                <a:solidFill>
                  <a:srgbClr val="0070C0"/>
                </a:solidFill>
              </a:rPr>
              <a:t>, δηλ. έχουν χορδές;</a:t>
            </a:r>
            <a:endParaRPr lang="en-CY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40C32-21E9-493D-8920-9531BD59223F}"/>
              </a:ext>
            </a:extLst>
          </p:cNvPr>
          <p:cNvSpPr txBox="1"/>
          <p:nvPr/>
        </p:nvSpPr>
        <p:spPr>
          <a:xfrm>
            <a:off x="513019" y="4208077"/>
            <a:ext cx="111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ΚΡΟΥΣΤΟ</a:t>
            </a:r>
            <a:endParaRPr lang="en-CY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707CD-6FC6-4648-B679-6849E2721967}"/>
              </a:ext>
            </a:extLst>
          </p:cNvPr>
          <p:cNvSpPr txBox="1"/>
          <p:nvPr/>
        </p:nvSpPr>
        <p:spPr>
          <a:xfrm>
            <a:off x="5196243" y="4174407"/>
            <a:ext cx="111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ΕΓΧΟΡΔΟ</a:t>
            </a:r>
            <a:endParaRPr lang="en-CY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C3E457-90EB-45A2-9AE8-71A6DA66ADFE}"/>
              </a:ext>
            </a:extLst>
          </p:cNvPr>
          <p:cNvSpPr txBox="1"/>
          <p:nvPr/>
        </p:nvSpPr>
        <p:spPr>
          <a:xfrm>
            <a:off x="9132703" y="4209495"/>
            <a:ext cx="111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ΕΓΧΟΡΔΟ</a:t>
            </a:r>
            <a:endParaRPr lang="en-CY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7EF018-3656-4D92-A55E-9D6E66BCCF76}"/>
              </a:ext>
            </a:extLst>
          </p:cNvPr>
          <p:cNvSpPr txBox="1"/>
          <p:nvPr/>
        </p:nvSpPr>
        <p:spPr>
          <a:xfrm>
            <a:off x="-17096" y="6457890"/>
            <a:ext cx="28803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000" dirty="0"/>
              <a:t>Φωτογραφίες ©</a:t>
            </a:r>
            <a:r>
              <a:rPr lang="en-US" sz="1000" dirty="0"/>
              <a:t> </a:t>
            </a:r>
            <a:r>
              <a:rPr lang="el-GR" sz="1000" dirty="0"/>
              <a:t>Πελοποννησιακό Λαογραφικό Ίδρυμα (1999</a:t>
            </a:r>
            <a:r>
              <a:rPr lang="el-GR" sz="1000" i="1" dirty="0"/>
              <a:t>): Κύπρος Δημοτική Μουσική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5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9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5BB1969C-3755-4168-A899-7EC62FE24BFB}"/>
              </a:ext>
            </a:extLst>
          </p:cNvPr>
          <p:cNvSpPr/>
          <p:nvPr/>
        </p:nvSpPr>
        <p:spPr>
          <a:xfrm>
            <a:off x="8353425" y="2179154"/>
            <a:ext cx="3152776" cy="276432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15C75-9464-4385-917D-8FB8B46E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18" y="1135754"/>
            <a:ext cx="4082708" cy="4094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963DE-F97D-4879-85E0-3109D312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349875"/>
            <a:ext cx="12192000" cy="150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F914E-B9B0-4C24-A91A-BD6BEDB26871}"/>
              </a:ext>
            </a:extLst>
          </p:cNvPr>
          <p:cNvSpPr txBox="1"/>
          <p:nvPr/>
        </p:nvSpPr>
        <p:spPr>
          <a:xfrm>
            <a:off x="102636" y="93306"/>
            <a:ext cx="1208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</a:rPr>
              <a:t>ταμπουτσιά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είναι παραδοσιακό τύμπανο της Κύπρου. Στα παλιά χρόνια έφτιαχναν το όργανο αυτό με δέρμα ζώου. Εσύ στο σπίτι σου μπορείς να φτιάξεις το δικό σου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400" b="1" u="sng" dirty="0">
                <a:solidFill>
                  <a:schemeClr val="accent1">
                    <a:lumMod val="75000"/>
                  </a:schemeClr>
                </a:solidFill>
              </a:rPr>
              <a:t>αυτοσχέδιο τύμπανο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με τα πιο κάτω υλικά:</a:t>
            </a:r>
            <a:endParaRPr lang="en-C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88C01-BC52-4166-9075-BFFF37F51E80}"/>
              </a:ext>
            </a:extLst>
          </p:cNvPr>
          <p:cNvSpPr txBox="1"/>
          <p:nvPr/>
        </p:nvSpPr>
        <p:spPr>
          <a:xfrm>
            <a:off x="8753476" y="2562225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7030A0"/>
                </a:solidFill>
              </a:rPr>
              <a:t>Μπορείς να το κτυπήσεις με ένα αντικείμενο που θα επιλέξεις για </a:t>
            </a:r>
            <a:r>
              <a:rPr lang="el-GR" b="1" i="1" dirty="0">
                <a:solidFill>
                  <a:srgbClr val="7030A0"/>
                </a:solidFill>
              </a:rPr>
              <a:t>επικρουστήρα</a:t>
            </a:r>
            <a:r>
              <a:rPr lang="el-GR" i="1" dirty="0">
                <a:solidFill>
                  <a:srgbClr val="7030A0"/>
                </a:solidFill>
              </a:rPr>
              <a:t>, </a:t>
            </a:r>
            <a:r>
              <a:rPr lang="el-GR" i="1" dirty="0" err="1">
                <a:solidFill>
                  <a:srgbClr val="7030A0"/>
                </a:solidFill>
              </a:rPr>
              <a:t>π.χ</a:t>
            </a:r>
            <a:r>
              <a:rPr lang="el-GR" i="1" dirty="0">
                <a:solidFill>
                  <a:srgbClr val="7030A0"/>
                </a:solidFill>
              </a:rPr>
              <a:t> ένα μολύβι, ένα κουτάλι.</a:t>
            </a:r>
            <a:endParaRPr lang="en-CY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DBD541C5-4D41-474B-B745-C959CAF6373D}"/>
              </a:ext>
            </a:extLst>
          </p:cNvPr>
          <p:cNvSpPr/>
          <p:nvPr/>
        </p:nvSpPr>
        <p:spPr>
          <a:xfrm>
            <a:off x="9904606" y="2705887"/>
            <a:ext cx="2287393" cy="2333625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EEE61-DFD5-4AD4-880D-FBD0CC9ED7F5}"/>
              </a:ext>
            </a:extLst>
          </p:cNvPr>
          <p:cNvSpPr/>
          <p:nvPr/>
        </p:nvSpPr>
        <p:spPr>
          <a:xfrm>
            <a:off x="170113" y="5001"/>
            <a:ext cx="12013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Πουλάκι στη φωλιά, τι τραγουδάς; Παίξε τους πιο κάτω ρυθμούς με το τύμπανο σου ή με παλαμάκια ή με τη φωνή σου μιμούμενος/η ένα πουλί ή ακόμη και με μια σφυρίχτρα.</a:t>
            </a:r>
            <a:endParaRPr lang="en-C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6DA40-27CA-427A-A21D-1D3E3AD18B03}"/>
              </a:ext>
            </a:extLst>
          </p:cNvPr>
          <p:cNvSpPr/>
          <p:nvPr/>
        </p:nvSpPr>
        <p:spPr>
          <a:xfrm>
            <a:off x="10189028" y="3044160"/>
            <a:ext cx="200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70C0"/>
                </a:solidFill>
              </a:rPr>
              <a:t>Όταν βλέπουμε την παύση  </a:t>
            </a:r>
            <a:br>
              <a:rPr lang="el-GR" i="1" dirty="0">
                <a:solidFill>
                  <a:srgbClr val="0070C0"/>
                </a:solidFill>
              </a:rPr>
            </a:br>
            <a:r>
              <a:rPr lang="el-GR" i="1" dirty="0">
                <a:solidFill>
                  <a:srgbClr val="0070C0"/>
                </a:solidFill>
              </a:rPr>
              <a:t>το πουλάκι «σιωπά» για ένα χρόνο</a:t>
            </a:r>
            <a:endParaRPr lang="en-CY" i="1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7BDF2B-BE81-43E4-B476-B82E1270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154" y="1329888"/>
            <a:ext cx="8719092" cy="20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2F5D17D-96FD-4E23-88D2-D37C5805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4683" y="3313641"/>
            <a:ext cx="115404" cy="35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E419E0-9B86-4712-ADB2-DBF41820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460" y="4152113"/>
            <a:ext cx="8892480" cy="211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848320-8404-4F5D-8147-A17ADE422A27}"/>
              </a:ext>
            </a:extLst>
          </p:cNvPr>
          <p:cNvSpPr txBox="1"/>
          <p:nvPr/>
        </p:nvSpPr>
        <p:spPr>
          <a:xfrm>
            <a:off x="863244" y="922195"/>
            <a:ext cx="90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                     τα                        </a:t>
            </a:r>
            <a:r>
              <a:rPr lang="el-GR" sz="2800" b="1" dirty="0" err="1"/>
              <a:t>τα</a:t>
            </a:r>
            <a:r>
              <a:rPr lang="el-GR" sz="2800" b="1" dirty="0"/>
              <a:t>                                                   </a:t>
            </a:r>
            <a:r>
              <a:rPr lang="el-GR" sz="2800" b="1" dirty="0" err="1"/>
              <a:t>τα</a:t>
            </a:r>
            <a:r>
              <a:rPr lang="el-GR" sz="2800" b="1" dirty="0"/>
              <a:t>                                              </a:t>
            </a:r>
            <a:r>
              <a:rPr lang="el-GR" b="1" dirty="0"/>
              <a:t>                                 </a:t>
            </a:r>
            <a:endParaRPr lang="en-CY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440CA-A0A8-494B-8704-21F724FAAC5E}"/>
              </a:ext>
            </a:extLst>
          </p:cNvPr>
          <p:cNvSpPr txBox="1"/>
          <p:nvPr/>
        </p:nvSpPr>
        <p:spPr>
          <a:xfrm>
            <a:off x="863244" y="3664870"/>
            <a:ext cx="90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                     τα                                                  </a:t>
            </a:r>
            <a:r>
              <a:rPr lang="el-GR" sz="2800" b="1" dirty="0" err="1"/>
              <a:t>τα</a:t>
            </a:r>
            <a:r>
              <a:rPr lang="el-GR" sz="2800" b="1" dirty="0"/>
              <a:t>                                                                                                 </a:t>
            </a:r>
            <a:r>
              <a:rPr lang="el-GR" b="1" dirty="0"/>
              <a:t>                                 </a:t>
            </a:r>
            <a:endParaRPr lang="en-CY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6A8D8-A5DF-4702-B42A-35F6DFFE4F48}"/>
              </a:ext>
            </a:extLst>
          </p:cNvPr>
          <p:cNvSpPr txBox="1"/>
          <p:nvPr/>
        </p:nvSpPr>
        <p:spPr>
          <a:xfrm>
            <a:off x="85056" y="741320"/>
            <a:ext cx="121838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00" b="1" i="1" dirty="0">
                <a:solidFill>
                  <a:srgbClr val="002060"/>
                </a:solidFill>
              </a:rPr>
              <a:t>Την πρώτη φορά ας παίξουμε μαζί. Πατώντας στο </a:t>
            </a:r>
            <a:r>
              <a:rPr lang="el-GR" sz="1900" b="1" i="1" dirty="0" err="1">
                <a:solidFill>
                  <a:srgbClr val="002060"/>
                </a:solidFill>
              </a:rPr>
              <a:t>μεγαφωνάκι</a:t>
            </a:r>
            <a:r>
              <a:rPr lang="el-GR" sz="1900" b="1" i="1" dirty="0">
                <a:solidFill>
                  <a:srgbClr val="002060"/>
                </a:solidFill>
              </a:rPr>
              <a:t> άκουσε με να παίζω τον ρυθμό και μετά επανέλαβε. </a:t>
            </a:r>
            <a:endParaRPr lang="en-CY" sz="1900" b="1" i="1" dirty="0">
              <a:solidFill>
                <a:srgbClr val="002060"/>
              </a:solidFill>
            </a:endParaRPr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5897CA25-EB46-43AF-A397-5E320F06D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375" y="5032348"/>
            <a:ext cx="895738" cy="895738"/>
          </a:xfrm>
          <a:prstGeom prst="rect">
            <a:avLst/>
          </a:prstGeom>
        </p:spPr>
      </p:pic>
      <p:pic>
        <p:nvPicPr>
          <p:cNvPr id="13" name="1">
            <a:hlinkClick r:id="" action="ppaction://media"/>
            <a:extLst>
              <a:ext uri="{FF2B5EF4-FFF2-40B4-BE49-F238E27FC236}">
                <a16:creationId xmlns:a16="http://schemas.microsoft.com/office/drawing/2014/main" id="{CB1A316B-35DF-4B6B-9270-AE93278750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2848" y="2195597"/>
            <a:ext cx="895737" cy="8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34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7E8033-4699-4A4D-9B5E-54D18772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404" y="450622"/>
            <a:ext cx="89614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21D19-14CF-4FFE-A618-56065D2B8CCF}"/>
              </a:ext>
            </a:extLst>
          </p:cNvPr>
          <p:cNvSpPr txBox="1"/>
          <p:nvPr/>
        </p:nvSpPr>
        <p:spPr>
          <a:xfrm>
            <a:off x="901344" y="0"/>
            <a:ext cx="90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                     τι  -  τι               τα                                                                                                 </a:t>
            </a:r>
            <a:r>
              <a:rPr lang="el-GR" b="1" dirty="0"/>
              <a:t>                                 </a:t>
            </a:r>
            <a:endParaRPr lang="en-CY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AADB1-F681-46BA-B35B-DDC5A4F03836}"/>
              </a:ext>
            </a:extLst>
          </p:cNvPr>
          <p:cNvGrpSpPr/>
          <p:nvPr/>
        </p:nvGrpSpPr>
        <p:grpSpPr>
          <a:xfrm>
            <a:off x="1323879" y="4173107"/>
            <a:ext cx="8928992" cy="2599982"/>
            <a:chOff x="250068" y="1951386"/>
            <a:chExt cx="8621467" cy="24214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66A26C-CBDD-41A0-B7A6-0F67E8B26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843" y="1951386"/>
              <a:ext cx="252166" cy="943069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9B869D-9AC5-4805-BCB3-2B26130C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68" y="2609050"/>
              <a:ext cx="2028791" cy="172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197F8A-DC1E-4485-96AC-FC71A3A1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74" y="2499069"/>
              <a:ext cx="2189261" cy="1873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26303C-764F-49BF-985A-96018591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347" y="2610507"/>
              <a:ext cx="2028791" cy="172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84D29F-CE3F-458E-ADEA-57B3AC54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356" y="2534596"/>
              <a:ext cx="2028791" cy="172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D42D3C-7A73-45F2-98B1-3170BE6A3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779" y="2248371"/>
              <a:ext cx="217780" cy="719711"/>
            </a:xfrm>
            <a:prstGeom prst="rect">
              <a:avLst/>
            </a:prstGeom>
            <a:no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8E2D05-55C3-4EB3-8BED-7C03A74D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577" y="2068674"/>
              <a:ext cx="1097771" cy="931844"/>
            </a:xfrm>
            <a:prstGeom prst="rect">
              <a:avLst/>
            </a:prstGeom>
            <a:noFill/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2C08A4-CC82-41FD-85BD-2A7D51EF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42" y="2068674"/>
              <a:ext cx="1097771" cy="931844"/>
            </a:xfrm>
            <a:prstGeom prst="rect">
              <a:avLst/>
            </a:prstGeom>
            <a:noFill/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1E2A67-7A75-4DFE-A2E0-6B00EB83C0AC}"/>
              </a:ext>
            </a:extLst>
          </p:cNvPr>
          <p:cNvSpPr txBox="1"/>
          <p:nvPr/>
        </p:nvSpPr>
        <p:spPr>
          <a:xfrm>
            <a:off x="783157" y="3722391"/>
            <a:ext cx="90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                     τι  -  τι                </a:t>
            </a:r>
            <a:r>
              <a:rPr lang="el-GR" sz="2800" b="1" dirty="0" err="1"/>
              <a:t>τι</a:t>
            </a:r>
            <a:r>
              <a:rPr lang="el-GR" sz="2800" b="1" dirty="0"/>
              <a:t>  -  τι                τα                                                                                           </a:t>
            </a:r>
            <a:r>
              <a:rPr lang="el-GR" b="1" dirty="0"/>
              <a:t>                                 </a:t>
            </a:r>
            <a:endParaRPr lang="en-CY" b="1" dirty="0"/>
          </a:p>
        </p:txBody>
      </p:sp>
      <p:pic>
        <p:nvPicPr>
          <p:cNvPr id="23" name="3">
            <a:hlinkClick r:id="" action="ppaction://media"/>
            <a:extLst>
              <a:ext uri="{FF2B5EF4-FFF2-40B4-BE49-F238E27FC236}">
                <a16:creationId xmlns:a16="http://schemas.microsoft.com/office/drawing/2014/main" id="{65DCC3ED-FAFB-4DC8-9135-FB4BEF109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5061" y="1489939"/>
            <a:ext cx="896192" cy="896192"/>
          </a:xfrm>
          <a:prstGeom prst="rect">
            <a:avLst/>
          </a:prstGeom>
        </p:spPr>
      </p:pic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3357BA9B-4BC1-4DEC-8230-40A8D7012B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5060" y="5189747"/>
            <a:ext cx="959335" cy="9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93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567</Words>
  <Application>Microsoft Office PowerPoint</Application>
  <PresentationFormat>Widescreen</PresentationFormat>
  <Paragraphs>57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Tα πιο κάτω όργανα είναι παραδοσιακά όργανα της Κύπρου μας. Άκουσε τα και μιμήσου πως είσαι ο μουσικός που τα κρατάει και τα παίζει.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phokaidou</dc:creator>
  <cp:lastModifiedBy>Ευα Σιεκκερή Μηνά</cp:lastModifiedBy>
  <cp:revision>56</cp:revision>
  <dcterms:created xsi:type="dcterms:W3CDTF">2020-04-23T19:10:34Z</dcterms:created>
  <dcterms:modified xsi:type="dcterms:W3CDTF">2020-04-30T10:32:03Z</dcterms:modified>
</cp:coreProperties>
</file>