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4" r:id="rId6"/>
    <p:sldId id="263"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eodora Damianou" initials="TD" lastIdx="1" clrIdx="0">
    <p:extLst>
      <p:ext uri="{19B8F6BF-5375-455C-9EA6-DF929625EA0E}">
        <p15:presenceInfo xmlns:p15="http://schemas.microsoft.com/office/powerpoint/2012/main" userId="S-1-5-21-2788066752-1823107075-1767043758-1612" providerId="AD"/>
      </p:ext>
    </p:extLst>
  </p:cmAuthor>
  <p:cmAuthor id="2" name="andri Siakidou" initials="aS" lastIdx="7" clrIdx="1">
    <p:extLst>
      <p:ext uri="{19B8F6BF-5375-455C-9EA6-DF929625EA0E}">
        <p15:presenceInfo xmlns:p15="http://schemas.microsoft.com/office/powerpoint/2012/main" userId="1d07cbaebf3de16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1E92"/>
    <a:srgbClr val="00863D"/>
    <a:srgbClr val="7030A0"/>
    <a:srgbClr val="B57BA9"/>
    <a:srgbClr val="DF41BD"/>
    <a:srgbClr val="006600"/>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54902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74706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60110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213790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03C09-A7F8-49AC-B81F-96BEAEE287FE}" type="datetimeFigureOut">
              <a:rPr lang="el-GR" smtClean="0"/>
              <a:t>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274255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B2C03C09-A7F8-49AC-B81F-96BEAEE287FE}" type="datetimeFigureOut">
              <a:rPr lang="el-GR" smtClean="0"/>
              <a:t>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159665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B2C03C09-A7F8-49AC-B81F-96BEAEE287FE}" type="datetimeFigureOut">
              <a:rPr lang="el-GR" smtClean="0"/>
              <a:t>5/4/2020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275583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B2C03C09-A7F8-49AC-B81F-96BEAEE287FE}" type="datetimeFigureOut">
              <a:rPr lang="el-GR" smtClean="0"/>
              <a:t>5/4/2020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44630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03C09-A7F8-49AC-B81F-96BEAEE287FE}" type="datetimeFigureOut">
              <a:rPr lang="el-GR" smtClean="0"/>
              <a:t>5/4/2020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17153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03C09-A7F8-49AC-B81F-96BEAEE287FE}" type="datetimeFigureOut">
              <a:rPr lang="el-GR" smtClean="0"/>
              <a:t>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65752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03C09-A7F8-49AC-B81F-96BEAEE287FE}" type="datetimeFigureOut">
              <a:rPr lang="el-GR" smtClean="0"/>
              <a:t>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75783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03C09-A7F8-49AC-B81F-96BEAEE287FE}" type="datetimeFigureOut">
              <a:rPr lang="el-GR" smtClean="0"/>
              <a:t>5/4/2020</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245A2-FE41-4C08-8B48-BAABBFA743DA}" type="slidenum">
              <a:rPr lang="el-GR" smtClean="0"/>
              <a:t>‹#›</a:t>
            </a:fld>
            <a:endParaRPr lang="el-GR"/>
          </a:p>
        </p:txBody>
      </p:sp>
    </p:spTree>
    <p:extLst>
      <p:ext uri="{BB962C8B-B14F-4D97-AF65-F5344CB8AC3E}">
        <p14:creationId xmlns:p14="http://schemas.microsoft.com/office/powerpoint/2010/main" val="238910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fysed.schools.ac.cy/index.php/el/yliko/ypos-d-di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48070" y="2679710"/>
            <a:ext cx="9144000" cy="969617"/>
          </a:xfrm>
        </p:spPr>
        <p:txBody>
          <a:bodyPr>
            <a:normAutofit/>
          </a:bodyPr>
          <a:lstStyle/>
          <a:p>
            <a:r>
              <a:rPr lang="el-GR" sz="4400" i="1" dirty="0"/>
              <a:t>Το νερό στην Κύπρο (Μέρος Α)</a:t>
            </a:r>
          </a:p>
        </p:txBody>
      </p:sp>
      <p:sp>
        <p:nvSpPr>
          <p:cNvPr id="3" name="Subtitle 2"/>
          <p:cNvSpPr>
            <a:spLocks noGrp="1"/>
          </p:cNvSpPr>
          <p:nvPr>
            <p:ph type="subTitle" idx="1"/>
          </p:nvPr>
        </p:nvSpPr>
        <p:spPr>
          <a:xfrm>
            <a:off x="238539" y="3433105"/>
            <a:ext cx="11555896" cy="3366259"/>
          </a:xfrm>
        </p:spPr>
        <p:txBody>
          <a:bodyPr>
            <a:normAutofit/>
          </a:bodyPr>
          <a:lstStyle/>
          <a:p>
            <a:endParaRPr lang="el-GR" b="1" u="sng" dirty="0"/>
          </a:p>
          <a:p>
            <a:r>
              <a:rPr lang="el-GR" b="1" u="sng" dirty="0"/>
              <a:t>Γεωγραφική διερεύνηση</a:t>
            </a:r>
            <a:endParaRPr lang="el-GR" b="1" dirty="0"/>
          </a:p>
          <a:p>
            <a:r>
              <a:rPr lang="el-GR" b="1" dirty="0"/>
              <a:t>Μελετώ τις πληροφορίες (έννοιες</a:t>
            </a:r>
            <a:r>
              <a:rPr lang="el-GR" b="1"/>
              <a:t>, κείμενα </a:t>
            </a:r>
            <a:r>
              <a:rPr lang="el-GR" b="1" dirty="0"/>
              <a:t>σε καρτέλες, φωτογραφίες) και εξηγώ: </a:t>
            </a:r>
          </a:p>
          <a:p>
            <a:endParaRPr lang="en-US" b="1" i="1" dirty="0">
              <a:highlight>
                <a:srgbClr val="FFFF00"/>
              </a:highlight>
            </a:endParaRPr>
          </a:p>
          <a:p>
            <a:pPr marL="342900" indent="-342900">
              <a:buFont typeface="Wingdings" panose="05000000000000000000" pitchFamily="2" charset="2"/>
              <a:buChar char="Ø"/>
            </a:pPr>
            <a:r>
              <a:rPr lang="el-GR" b="1" i="1" dirty="0"/>
              <a:t>Πού βρίσκουμε το νερό που χρειαζόμαστε; </a:t>
            </a:r>
          </a:p>
        </p:txBody>
      </p:sp>
      <p:sp>
        <p:nvSpPr>
          <p:cNvPr id="4" name="Rectangle: Folded Corner 3">
            <a:extLst>
              <a:ext uri="{FF2B5EF4-FFF2-40B4-BE49-F238E27FC236}">
                <a16:creationId xmlns:a16="http://schemas.microsoft.com/office/drawing/2014/main" id="{F01A9979-521A-43B9-9947-F1D8FB2DD7B9}"/>
              </a:ext>
            </a:extLst>
          </p:cNvPr>
          <p:cNvSpPr/>
          <p:nvPr/>
        </p:nvSpPr>
        <p:spPr>
          <a:xfrm>
            <a:off x="119665" y="67594"/>
            <a:ext cx="11979966" cy="2825729"/>
          </a:xfrm>
          <a:prstGeom prst="foldedCorner">
            <a:avLst>
              <a:gd name="adj" fmla="val 29689"/>
            </a:avLst>
          </a:prstGeom>
          <a:solidFill>
            <a:schemeClr val="accent6">
              <a:lumMod val="40000"/>
              <a:lumOff val="60000"/>
            </a:schemeClr>
          </a:solidFill>
          <a:ln>
            <a:solidFill>
              <a:srgbClr val="B21E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dirty="0"/>
          </a:p>
          <a:p>
            <a:pPr algn="ctr"/>
            <a:endParaRPr lang="el-GR" dirty="0"/>
          </a:p>
          <a:p>
            <a:pPr algn="just"/>
            <a:endParaRPr lang="el-GR" sz="1600" dirty="0">
              <a:solidFill>
                <a:srgbClr val="B21E92"/>
              </a:solidFill>
            </a:endParaRPr>
          </a:p>
          <a:p>
            <a:pPr algn="just"/>
            <a:endParaRPr lang="el-GR" sz="1600" dirty="0">
              <a:solidFill>
                <a:srgbClr val="B21E92"/>
              </a:solidFill>
            </a:endParaRPr>
          </a:p>
          <a:p>
            <a:pPr algn="just"/>
            <a:r>
              <a:rPr lang="el-GR" sz="1600" dirty="0">
                <a:solidFill>
                  <a:schemeClr val="accent6">
                    <a:lumMod val="75000"/>
                  </a:schemeClr>
                </a:solidFill>
              </a:rPr>
              <a:t>Γεια σας παιδιά! </a:t>
            </a:r>
          </a:p>
          <a:p>
            <a:pPr algn="just"/>
            <a:r>
              <a:rPr lang="el-GR" sz="1600" dirty="0">
                <a:solidFill>
                  <a:schemeClr val="accent6">
                    <a:lumMod val="75000"/>
                  </a:schemeClr>
                </a:solidFill>
              </a:rPr>
              <a:t>Εύχομαι να είστε όλοι και όλες καλά και να μένετε στο σπίτι ασφαλείς! </a:t>
            </a:r>
            <a:r>
              <a:rPr lang="el-GR" sz="1600" dirty="0">
                <a:solidFill>
                  <a:schemeClr val="accent6">
                    <a:lumMod val="75000"/>
                  </a:schemeClr>
                </a:solidFill>
                <a:sym typeface="Wingdings" panose="05000000000000000000" pitchFamily="2" charset="2"/>
              </a:rPr>
              <a:t> </a:t>
            </a:r>
            <a:endParaRPr lang="en-US" sz="1600" dirty="0">
              <a:solidFill>
                <a:schemeClr val="accent6">
                  <a:lumMod val="75000"/>
                </a:schemeClr>
              </a:solidFill>
            </a:endParaRPr>
          </a:p>
          <a:p>
            <a:pPr algn="just"/>
            <a:r>
              <a:rPr lang="el-GR" sz="1600" dirty="0">
                <a:solidFill>
                  <a:schemeClr val="accent6">
                    <a:lumMod val="75000"/>
                  </a:schemeClr>
                </a:solidFill>
              </a:rPr>
              <a:t>Αυτή τη βδομάδα, μπορείτε, μαζί με τις άλλες σας δραστηριότητες, να εργαστείτε και στη Γεωγραφία! Θα θυμηθούμε πληροφορίες που έχουμε ήδη μελετήσει στο σχολείο, αλλά θα αποκτήσουμε και νέες γνώσεις! </a:t>
            </a:r>
          </a:p>
          <a:p>
            <a:pPr algn="just"/>
            <a:r>
              <a:rPr lang="el-GR" sz="1600" dirty="0">
                <a:solidFill>
                  <a:schemeClr val="accent6">
                    <a:lumMod val="75000"/>
                  </a:schemeClr>
                </a:solidFill>
              </a:rPr>
              <a:t>Οι εργασίες χωρίζονται σε δύο μέρη, το </a:t>
            </a:r>
            <a:r>
              <a:rPr lang="el-GR" sz="1600" i="1" dirty="0">
                <a:solidFill>
                  <a:schemeClr val="accent6">
                    <a:lumMod val="75000"/>
                  </a:schemeClr>
                </a:solidFill>
              </a:rPr>
              <a:t>Μάθημα 1 </a:t>
            </a:r>
            <a:r>
              <a:rPr lang="el-GR" sz="1600" dirty="0">
                <a:solidFill>
                  <a:schemeClr val="accent6">
                    <a:lumMod val="75000"/>
                  </a:schemeClr>
                </a:solidFill>
              </a:rPr>
              <a:t>και</a:t>
            </a:r>
            <a:r>
              <a:rPr lang="el-GR" sz="1600" i="1" dirty="0">
                <a:solidFill>
                  <a:schemeClr val="accent6">
                    <a:lumMod val="75000"/>
                  </a:schemeClr>
                </a:solidFill>
              </a:rPr>
              <a:t> Μάθημα 2. </a:t>
            </a:r>
            <a:r>
              <a:rPr lang="el-GR" sz="1600" dirty="0">
                <a:solidFill>
                  <a:schemeClr val="accent6">
                    <a:lumMod val="75000"/>
                  </a:schemeClr>
                </a:solidFill>
              </a:rPr>
              <a:t>Έτσι, μπορείτε να τις μελετήσετε σταδιακά, δουλεύοντας πρώτα στο ένα μέρος και μετά στο άλλο (π.χ. αφιερώνω λίγο χρόνο, δύο φορές τη βδομάδα). Αν σας παίρνουν περισσότερο χρόνο, τότε μπορείτε να χωρίσετε τη δουλειά σας σε τρία μέρη.</a:t>
            </a:r>
          </a:p>
          <a:p>
            <a:pPr algn="just"/>
            <a:r>
              <a:rPr lang="el-GR" sz="1600" dirty="0">
                <a:solidFill>
                  <a:schemeClr val="accent6">
                    <a:lumMod val="75000"/>
                  </a:schemeClr>
                </a:solidFill>
              </a:rPr>
              <a:t>Για όσους και όσες θέλουν, μπορούν να βρουν κι άλλες πληροφορίες στην ενότητα Θερμότητα,</a:t>
            </a:r>
            <a:r>
              <a:rPr lang="en-US" sz="1600" dirty="0">
                <a:solidFill>
                  <a:schemeClr val="accent6">
                    <a:lumMod val="75000"/>
                  </a:schemeClr>
                </a:solidFill>
              </a:rPr>
              <a:t> </a:t>
            </a:r>
            <a:r>
              <a:rPr lang="el-GR" sz="1600" dirty="0">
                <a:solidFill>
                  <a:schemeClr val="accent6">
                    <a:lumMod val="75000"/>
                  </a:schemeClr>
                </a:solidFill>
              </a:rPr>
              <a:t>στο μάθημα των Φυσικών Επιστημών</a:t>
            </a:r>
            <a:endParaRPr lang="en-US" sz="1600" dirty="0">
              <a:solidFill>
                <a:schemeClr val="accent6">
                  <a:lumMod val="75000"/>
                </a:schemeClr>
              </a:solidFill>
            </a:endParaRPr>
          </a:p>
          <a:p>
            <a:pPr algn="just"/>
            <a:r>
              <a:rPr lang="en-US" sz="1600" dirty="0">
                <a:solidFill>
                  <a:schemeClr val="accent6">
                    <a:lumMod val="75000"/>
                  </a:schemeClr>
                </a:solidFill>
              </a:rPr>
              <a:t>(</a:t>
            </a:r>
            <a:r>
              <a:rPr lang="en-US" sz="1600" dirty="0">
                <a:solidFill>
                  <a:schemeClr val="accent6">
                    <a:lumMod val="75000"/>
                  </a:schemeClr>
                </a:solidFill>
                <a:hlinkClick r:id="rId2"/>
              </a:rPr>
              <a:t>http://fysed.schools.ac.cy/index.php/el/yliko/ypos-d-dim</a:t>
            </a:r>
            <a:r>
              <a:rPr lang="en-US" sz="1600" dirty="0">
                <a:solidFill>
                  <a:schemeClr val="accent6">
                    <a:lumMod val="75000"/>
                  </a:schemeClr>
                </a:solidFill>
              </a:rPr>
              <a:t>)</a:t>
            </a:r>
            <a:r>
              <a:rPr lang="el-GR" sz="1600" dirty="0">
                <a:solidFill>
                  <a:schemeClr val="accent6">
                    <a:lumMod val="75000"/>
                  </a:schemeClr>
                </a:solidFill>
              </a:rPr>
              <a:t> </a:t>
            </a:r>
            <a:r>
              <a:rPr lang="en-US" sz="1600" dirty="0">
                <a:solidFill>
                  <a:schemeClr val="accent6">
                    <a:lumMod val="75000"/>
                  </a:schemeClr>
                </a:solidFill>
              </a:rPr>
              <a:t>.</a:t>
            </a:r>
            <a:endParaRPr lang="el-GR" sz="1600" dirty="0">
              <a:solidFill>
                <a:srgbClr val="B21E92"/>
              </a:solidFill>
            </a:endParaRPr>
          </a:p>
          <a:p>
            <a:pPr algn="just"/>
            <a:r>
              <a:rPr lang="el-GR" sz="1600" dirty="0">
                <a:solidFill>
                  <a:schemeClr val="accent6">
                    <a:lumMod val="75000"/>
                  </a:schemeClr>
                </a:solidFill>
              </a:rPr>
              <a:t>Καλή δουλειά λοιπόν!</a:t>
            </a:r>
          </a:p>
          <a:p>
            <a:pPr algn="just"/>
            <a:endParaRPr lang="en-CY" sz="1600" dirty="0">
              <a:solidFill>
                <a:srgbClr val="B21E92"/>
              </a:solidFill>
            </a:endParaRPr>
          </a:p>
        </p:txBody>
      </p:sp>
    </p:spTree>
    <p:extLst>
      <p:ext uri="{BB962C8B-B14F-4D97-AF65-F5344CB8AC3E}">
        <p14:creationId xmlns:p14="http://schemas.microsoft.com/office/powerpoint/2010/main" val="333292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6CEE-2F1A-4A02-BA76-EC9CEA25734F}"/>
              </a:ext>
            </a:extLst>
          </p:cNvPr>
          <p:cNvSpPr>
            <a:spLocks noGrp="1"/>
          </p:cNvSpPr>
          <p:nvPr>
            <p:ph type="title"/>
          </p:nvPr>
        </p:nvSpPr>
        <p:spPr>
          <a:xfrm>
            <a:off x="0" y="0"/>
            <a:ext cx="7322127" cy="687820"/>
          </a:xfrm>
        </p:spPr>
        <p:txBody>
          <a:bodyPr>
            <a:normAutofit fontScale="90000"/>
          </a:bodyPr>
          <a:lstStyle/>
          <a:p>
            <a:pPr marL="571500" indent="-571500">
              <a:buFont typeface="Wingdings" panose="05000000000000000000" pitchFamily="2" charset="2"/>
              <a:buChar char="Ø"/>
            </a:pPr>
            <a:r>
              <a:rPr lang="el-GR" sz="3600" b="1" u="sng" dirty="0">
                <a:solidFill>
                  <a:srgbClr val="00863D"/>
                </a:solidFill>
              </a:rPr>
              <a:t>Σημειώσεις για τον τρόπο εργασίας μου.</a:t>
            </a:r>
            <a:endParaRPr lang="en-CY" sz="3600" b="1" u="sng" dirty="0">
              <a:solidFill>
                <a:srgbClr val="00863D"/>
              </a:solidFill>
            </a:endParaRPr>
          </a:p>
        </p:txBody>
      </p:sp>
      <p:sp>
        <p:nvSpPr>
          <p:cNvPr id="3" name="Content Placeholder 2">
            <a:extLst>
              <a:ext uri="{FF2B5EF4-FFF2-40B4-BE49-F238E27FC236}">
                <a16:creationId xmlns:a16="http://schemas.microsoft.com/office/drawing/2014/main" id="{C0210763-4525-4070-B3AA-40CFF2A8B21C}"/>
              </a:ext>
            </a:extLst>
          </p:cNvPr>
          <p:cNvSpPr>
            <a:spLocks noGrp="1"/>
          </p:cNvSpPr>
          <p:nvPr>
            <p:ph idx="1"/>
          </p:nvPr>
        </p:nvSpPr>
        <p:spPr>
          <a:xfrm>
            <a:off x="0" y="955964"/>
            <a:ext cx="12192000" cy="5430981"/>
          </a:xfrm>
        </p:spPr>
        <p:txBody>
          <a:bodyPr>
            <a:normAutofit fontScale="85000" lnSpcReduction="10000"/>
          </a:bodyPr>
          <a:lstStyle/>
          <a:p>
            <a:pPr>
              <a:buFontTx/>
              <a:buChar char="-"/>
            </a:pPr>
            <a:r>
              <a:rPr lang="el-GR" sz="2600" i="1" dirty="0">
                <a:solidFill>
                  <a:srgbClr val="7030A0"/>
                </a:solidFill>
              </a:rPr>
              <a:t>Αν δουλεύω στον Η.Υ</a:t>
            </a:r>
            <a:r>
              <a:rPr lang="el-GR" sz="2600" i="1">
                <a:solidFill>
                  <a:srgbClr val="7030A0"/>
                </a:solidFill>
              </a:rPr>
              <a:t>., για </a:t>
            </a:r>
            <a:r>
              <a:rPr lang="el-GR" sz="2600" i="1" dirty="0">
                <a:solidFill>
                  <a:srgbClr val="7030A0"/>
                </a:solidFill>
              </a:rPr>
              <a:t>να γράψω, να σβήσω ή να μετακινήσω κάτι σε μία</a:t>
            </a:r>
            <a:r>
              <a:rPr lang="en-US" sz="2600" i="1" dirty="0">
                <a:solidFill>
                  <a:srgbClr val="7030A0"/>
                </a:solidFill>
              </a:rPr>
              <a:t> </a:t>
            </a:r>
            <a:r>
              <a:rPr lang="el-GR" sz="2600" i="1" dirty="0">
                <a:solidFill>
                  <a:srgbClr val="7030A0"/>
                </a:solidFill>
              </a:rPr>
              <a:t>διαφάνεια, η</a:t>
            </a:r>
            <a:endParaRPr lang="en-US" sz="2600" i="1" dirty="0">
              <a:solidFill>
                <a:srgbClr val="7030A0"/>
              </a:solidFill>
            </a:endParaRPr>
          </a:p>
          <a:p>
            <a:pPr marL="0" indent="0">
              <a:buNone/>
            </a:pPr>
            <a:r>
              <a:rPr lang="el-GR" sz="2600" i="1" dirty="0">
                <a:solidFill>
                  <a:srgbClr val="7030A0"/>
                </a:solidFill>
              </a:rPr>
              <a:t>παρουσίασή μου πρέπει να είναι σε προβολή «</a:t>
            </a:r>
            <a:r>
              <a:rPr lang="en-US" sz="2600" i="1" dirty="0">
                <a:solidFill>
                  <a:srgbClr val="7030A0"/>
                </a:solidFill>
              </a:rPr>
              <a:t>normal</a:t>
            </a:r>
            <a:r>
              <a:rPr lang="el-GR" sz="2600" i="1" dirty="0">
                <a:solidFill>
                  <a:srgbClr val="7030A0"/>
                </a:solidFill>
              </a:rPr>
              <a:t>». Επιλέγω την προβολή</a:t>
            </a:r>
            <a:r>
              <a:rPr lang="en-US" sz="2600" i="1" dirty="0">
                <a:solidFill>
                  <a:srgbClr val="7030A0"/>
                </a:solidFill>
              </a:rPr>
              <a:t> </a:t>
            </a:r>
            <a:r>
              <a:rPr lang="el-GR" sz="2600" i="1" dirty="0">
                <a:solidFill>
                  <a:srgbClr val="7030A0"/>
                </a:solidFill>
              </a:rPr>
              <a:t>«</a:t>
            </a:r>
            <a:r>
              <a:rPr lang="en-US" sz="2600" i="1" dirty="0">
                <a:solidFill>
                  <a:srgbClr val="7030A0"/>
                </a:solidFill>
              </a:rPr>
              <a:t>normal</a:t>
            </a:r>
            <a:r>
              <a:rPr lang="el-GR" sz="2600" i="1" dirty="0">
                <a:solidFill>
                  <a:srgbClr val="7030A0"/>
                </a:solidFill>
              </a:rPr>
              <a:t>»</a:t>
            </a:r>
            <a:r>
              <a:rPr lang="en-US" sz="2600" i="1" dirty="0">
                <a:solidFill>
                  <a:srgbClr val="7030A0"/>
                </a:solidFill>
              </a:rPr>
              <a:t>, </a:t>
            </a:r>
            <a:r>
              <a:rPr lang="el-GR" sz="2600" i="1" dirty="0">
                <a:solidFill>
                  <a:srgbClr val="7030A0"/>
                </a:solidFill>
              </a:rPr>
              <a:t>στο κάτω</a:t>
            </a:r>
            <a:endParaRPr lang="en-US" sz="2600" i="1" dirty="0">
              <a:solidFill>
                <a:srgbClr val="7030A0"/>
              </a:solidFill>
            </a:endParaRPr>
          </a:p>
          <a:p>
            <a:pPr marL="0" indent="0">
              <a:buNone/>
            </a:pPr>
            <a:r>
              <a:rPr lang="el-GR" sz="2600" i="1" dirty="0">
                <a:solidFill>
                  <a:srgbClr val="7030A0"/>
                </a:solidFill>
              </a:rPr>
              <a:t>μέρος της οθόνης, δηλαδή την προβολή που έχει η παρουσίαση μόλις την</a:t>
            </a:r>
            <a:r>
              <a:rPr lang="en-US" sz="2600" i="1" dirty="0">
                <a:solidFill>
                  <a:srgbClr val="7030A0"/>
                </a:solidFill>
              </a:rPr>
              <a:t> </a:t>
            </a:r>
            <a:r>
              <a:rPr lang="el-GR" sz="2600" i="1" dirty="0">
                <a:solidFill>
                  <a:srgbClr val="7030A0"/>
                </a:solidFill>
              </a:rPr>
              <a:t>ανοίξω στον υπολογιστή μου.</a:t>
            </a:r>
          </a:p>
          <a:p>
            <a:pPr marL="0" indent="0">
              <a:buNone/>
            </a:pPr>
            <a:endParaRPr lang="el-GR" sz="2600" i="1" dirty="0">
              <a:solidFill>
                <a:srgbClr val="7030A0"/>
              </a:solidFill>
            </a:endParaRPr>
          </a:p>
          <a:p>
            <a:pPr marL="0" indent="0">
              <a:buNone/>
            </a:pPr>
            <a:endParaRPr lang="el-GR" sz="2600" i="1" dirty="0">
              <a:solidFill>
                <a:srgbClr val="7030A0"/>
              </a:solidFill>
            </a:endParaRPr>
          </a:p>
          <a:p>
            <a:pPr marL="0" indent="0">
              <a:buNone/>
            </a:pPr>
            <a:endParaRPr lang="el-GR" sz="2600" i="1" dirty="0">
              <a:solidFill>
                <a:srgbClr val="7030A0"/>
              </a:solidFill>
            </a:endParaRPr>
          </a:p>
          <a:p>
            <a:pPr marL="0" indent="0">
              <a:buNone/>
            </a:pPr>
            <a:endParaRPr lang="el-GR" sz="2600" i="1" dirty="0">
              <a:solidFill>
                <a:srgbClr val="7030A0"/>
              </a:solidFill>
            </a:endParaRPr>
          </a:p>
          <a:p>
            <a:pPr marL="0" indent="0">
              <a:buNone/>
            </a:pPr>
            <a:r>
              <a:rPr lang="el-GR" sz="2600" i="1" dirty="0">
                <a:solidFill>
                  <a:srgbClr val="7030A0"/>
                </a:solidFill>
              </a:rPr>
              <a:t>- Στη διαφάνεια 4 μπορώ να σύρω τους αριθμούς πάνω στην αεροφωτογραφία, χρησιμοποιώντας το</a:t>
            </a:r>
          </a:p>
          <a:p>
            <a:pPr marL="0" indent="0">
              <a:buNone/>
            </a:pPr>
            <a:r>
              <a:rPr lang="el-GR" sz="2600" i="1" dirty="0">
                <a:solidFill>
                  <a:srgbClr val="7030A0"/>
                </a:solidFill>
              </a:rPr>
              <a:t>ποντίκι (παρουσίαση σε προβολή «</a:t>
            </a:r>
            <a:r>
              <a:rPr lang="en-US" sz="2600" i="1" dirty="0">
                <a:solidFill>
                  <a:srgbClr val="7030A0"/>
                </a:solidFill>
              </a:rPr>
              <a:t>normal</a:t>
            </a:r>
            <a:r>
              <a:rPr lang="el-GR" sz="2600" i="1" dirty="0">
                <a:solidFill>
                  <a:srgbClr val="7030A0"/>
                </a:solidFill>
              </a:rPr>
              <a:t>»).</a:t>
            </a:r>
          </a:p>
          <a:p>
            <a:pPr marL="0" indent="0">
              <a:buNone/>
            </a:pPr>
            <a:r>
              <a:rPr lang="el-GR" sz="2600" i="1" dirty="0">
                <a:solidFill>
                  <a:srgbClr val="7030A0"/>
                </a:solidFill>
              </a:rPr>
              <a:t>- Αν εκτυπώσω την παρουσίαση, μπορώ να συμπληρώσω τις εργασίες μου στο χαρτί, ή σ’ ένα τετράδιο.</a:t>
            </a:r>
          </a:p>
          <a:p>
            <a:pPr>
              <a:buFontTx/>
              <a:buChar char="-"/>
            </a:pPr>
            <a:r>
              <a:rPr lang="el-GR" sz="2600" i="1" dirty="0">
                <a:solidFill>
                  <a:srgbClr val="7030A0"/>
                </a:solidFill>
              </a:rPr>
              <a:t>Αν απλά βλέπω την παρουσίαση στον Η.Υ., μπορώ να διαβάζω τις πληροφορίες, να δείχνω και να</a:t>
            </a:r>
          </a:p>
          <a:p>
            <a:pPr marL="0" indent="0">
              <a:buNone/>
            </a:pPr>
            <a:r>
              <a:rPr lang="el-GR" sz="2600" i="1" dirty="0">
                <a:solidFill>
                  <a:srgbClr val="7030A0"/>
                </a:solidFill>
              </a:rPr>
              <a:t>απαντώ προφορικά.  </a:t>
            </a:r>
          </a:p>
          <a:p>
            <a:endParaRPr lang="en-CY" dirty="0"/>
          </a:p>
        </p:txBody>
      </p:sp>
      <p:grpSp>
        <p:nvGrpSpPr>
          <p:cNvPr id="4" name="Group 3">
            <a:extLst>
              <a:ext uri="{FF2B5EF4-FFF2-40B4-BE49-F238E27FC236}">
                <a16:creationId xmlns:a16="http://schemas.microsoft.com/office/drawing/2014/main" id="{0FAD2DA4-2520-4A56-8752-990AE5CEEBA2}"/>
              </a:ext>
            </a:extLst>
          </p:cNvPr>
          <p:cNvGrpSpPr/>
          <p:nvPr/>
        </p:nvGrpSpPr>
        <p:grpSpPr>
          <a:xfrm>
            <a:off x="2702437" y="2185544"/>
            <a:ext cx="6447537" cy="1229604"/>
            <a:chOff x="5803475" y="4545497"/>
            <a:chExt cx="6447537" cy="1229604"/>
          </a:xfrm>
        </p:grpSpPr>
        <p:pic>
          <p:nvPicPr>
            <p:cNvPr id="5" name="Picture 4">
              <a:extLst>
                <a:ext uri="{FF2B5EF4-FFF2-40B4-BE49-F238E27FC236}">
                  <a16:creationId xmlns:a16="http://schemas.microsoft.com/office/drawing/2014/main" id="{028112C3-4C47-40BF-8C95-0D8B009BED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3475" y="4545497"/>
              <a:ext cx="6447537" cy="1229604"/>
            </a:xfrm>
            <a:prstGeom prst="rect">
              <a:avLst/>
            </a:prstGeom>
          </p:spPr>
        </p:pic>
        <p:sp>
          <p:nvSpPr>
            <p:cNvPr id="6" name="Oval 5">
              <a:extLst>
                <a:ext uri="{FF2B5EF4-FFF2-40B4-BE49-F238E27FC236}">
                  <a16:creationId xmlns:a16="http://schemas.microsoft.com/office/drawing/2014/main" id="{79E102A6-112A-454A-84C2-B07D7FDB4D53}"/>
                </a:ext>
              </a:extLst>
            </p:cNvPr>
            <p:cNvSpPr/>
            <p:nvPr/>
          </p:nvSpPr>
          <p:spPr>
            <a:xfrm>
              <a:off x="8574158" y="4757531"/>
              <a:ext cx="537336" cy="51541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7" name="Straight Connector 6">
              <a:extLst>
                <a:ext uri="{FF2B5EF4-FFF2-40B4-BE49-F238E27FC236}">
                  <a16:creationId xmlns:a16="http://schemas.microsoft.com/office/drawing/2014/main" id="{D2F8D63A-2222-4426-A776-6132EE3583E7}"/>
                </a:ext>
              </a:extLst>
            </p:cNvPr>
            <p:cNvCxnSpPr>
              <a:cxnSpLocks/>
            </p:cNvCxnSpPr>
            <p:nvPr/>
          </p:nvCxnSpPr>
          <p:spPr>
            <a:xfrm>
              <a:off x="9006299" y="5184211"/>
              <a:ext cx="336484" cy="754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4898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0" y="-136949"/>
            <a:ext cx="7816459" cy="710156"/>
          </a:xfrm>
        </p:spPr>
        <p:txBody>
          <a:bodyPr>
            <a:normAutofit fontScale="90000"/>
          </a:bodyPr>
          <a:lstStyle/>
          <a:p>
            <a:r>
              <a:rPr lang="el-GR" sz="3600" u="sng" dirty="0"/>
              <a:t>Α. Πού βρίσκουμε το νερό που χρειαζόμαστε; </a:t>
            </a:r>
          </a:p>
        </p:txBody>
      </p:sp>
      <p:sp>
        <p:nvSpPr>
          <p:cNvPr id="4" name="TextBox 3">
            <a:extLst>
              <a:ext uri="{FF2B5EF4-FFF2-40B4-BE49-F238E27FC236}">
                <a16:creationId xmlns:a16="http://schemas.microsoft.com/office/drawing/2014/main" id="{9EA86E02-E774-4A63-88CD-F809042DD4C2}"/>
              </a:ext>
            </a:extLst>
          </p:cNvPr>
          <p:cNvSpPr txBox="1"/>
          <p:nvPr/>
        </p:nvSpPr>
        <p:spPr>
          <a:xfrm>
            <a:off x="11195438" y="-8397"/>
            <a:ext cx="996562" cy="307777"/>
          </a:xfrm>
          <a:prstGeom prst="rect">
            <a:avLst/>
          </a:prstGeom>
          <a:noFill/>
        </p:spPr>
        <p:txBody>
          <a:bodyPr wrap="square" rtlCol="0">
            <a:spAutoFit/>
          </a:bodyPr>
          <a:lstStyle/>
          <a:p>
            <a:r>
              <a:rPr lang="el-GR" sz="1400" b="1" dirty="0"/>
              <a:t>Μάθημα 1</a:t>
            </a:r>
            <a:endParaRPr lang="en-CY" sz="1400" b="1" dirty="0"/>
          </a:p>
        </p:txBody>
      </p:sp>
      <p:graphicFrame>
        <p:nvGraphicFramePr>
          <p:cNvPr id="5" name="Table 5">
            <a:extLst>
              <a:ext uri="{FF2B5EF4-FFF2-40B4-BE49-F238E27FC236}">
                <a16:creationId xmlns:a16="http://schemas.microsoft.com/office/drawing/2014/main" id="{15C1E5AB-D6EE-4C25-B699-2B758DAE6C09}"/>
              </a:ext>
            </a:extLst>
          </p:cNvPr>
          <p:cNvGraphicFramePr>
            <a:graphicFrameLocks noGrp="1"/>
          </p:cNvGraphicFramePr>
          <p:nvPr>
            <p:extLst>
              <p:ext uri="{D42A27DB-BD31-4B8C-83A1-F6EECF244321}">
                <p14:modId xmlns:p14="http://schemas.microsoft.com/office/powerpoint/2010/main" val="2043410105"/>
              </p:ext>
            </p:extLst>
          </p:nvPr>
        </p:nvGraphicFramePr>
        <p:xfrm>
          <a:off x="1280132" y="3841167"/>
          <a:ext cx="9550805" cy="2934158"/>
        </p:xfrm>
        <a:graphic>
          <a:graphicData uri="http://schemas.openxmlformats.org/drawingml/2006/table">
            <a:tbl>
              <a:tblPr firstRow="1" bandRow="1">
                <a:tableStyleId>{5C22544A-7EE6-4342-B048-85BDC9FD1C3A}</a:tableStyleId>
              </a:tblPr>
              <a:tblGrid>
                <a:gridCol w="1708728">
                  <a:extLst>
                    <a:ext uri="{9D8B030D-6E8A-4147-A177-3AD203B41FA5}">
                      <a16:colId xmlns:a16="http://schemas.microsoft.com/office/drawing/2014/main" val="856631759"/>
                    </a:ext>
                  </a:extLst>
                </a:gridCol>
                <a:gridCol w="7842077">
                  <a:extLst>
                    <a:ext uri="{9D8B030D-6E8A-4147-A177-3AD203B41FA5}">
                      <a16:colId xmlns:a16="http://schemas.microsoft.com/office/drawing/2014/main" val="2815758165"/>
                    </a:ext>
                  </a:extLst>
                </a:gridCol>
              </a:tblGrid>
              <a:tr h="425220">
                <a:tc>
                  <a:txBody>
                    <a:bodyPr/>
                    <a:lstStyle/>
                    <a:p>
                      <a:pPr algn="ctr"/>
                      <a:r>
                        <a:rPr lang="el-GR" sz="2000" dirty="0"/>
                        <a:t>έννοιες</a:t>
                      </a:r>
                      <a:endParaRPr lang="en-CY" sz="2000" dirty="0"/>
                    </a:p>
                  </a:txBody>
                  <a:tcPr/>
                </a:tc>
                <a:tc>
                  <a:txBody>
                    <a:bodyPr/>
                    <a:lstStyle/>
                    <a:p>
                      <a:pPr algn="ctr"/>
                      <a:r>
                        <a:rPr lang="el-GR" sz="2000" dirty="0"/>
                        <a:t>τι είναι;</a:t>
                      </a:r>
                      <a:endParaRPr lang="en-CY" sz="2000" dirty="0"/>
                    </a:p>
                  </a:txBody>
                  <a:tcPr/>
                </a:tc>
                <a:extLst>
                  <a:ext uri="{0D108BD9-81ED-4DB2-BD59-A6C34878D82A}">
                    <a16:rowId xmlns:a16="http://schemas.microsoft.com/office/drawing/2014/main" val="3596779756"/>
                  </a:ext>
                </a:extLst>
              </a:tr>
              <a:tr h="614389">
                <a:tc>
                  <a:txBody>
                    <a:bodyPr/>
                    <a:lstStyle/>
                    <a:p>
                      <a:r>
                        <a:rPr lang="el-GR" b="1" dirty="0"/>
                        <a:t>εξάτμιση</a:t>
                      </a:r>
                      <a:endParaRPr lang="en-CY" b="1" dirty="0"/>
                    </a:p>
                  </a:txBody>
                  <a:tcPr anchor="ctr"/>
                </a:tc>
                <a:tc>
                  <a:txBody>
                    <a:bodyPr/>
                    <a:lstStyle/>
                    <a:p>
                      <a:r>
                        <a:rPr lang="el-GR" dirty="0"/>
                        <a:t>η αλλαγή του νερού </a:t>
                      </a:r>
                      <a:r>
                        <a:rPr lang="el-GR" i="1" u="sng" dirty="0"/>
                        <a:t>από υγρή μορφή σε αέρια</a:t>
                      </a:r>
                      <a:r>
                        <a:rPr lang="el-GR" dirty="0"/>
                        <a:t>, δηλαδή </a:t>
                      </a:r>
                      <a:r>
                        <a:rPr lang="el-GR" i="1" u="sng" dirty="0"/>
                        <a:t>το νερό γίνεται υδρατμός</a:t>
                      </a:r>
                      <a:r>
                        <a:rPr lang="el-GR" i="0" u="none" dirty="0"/>
                        <a:t>.</a:t>
                      </a:r>
                      <a:endParaRPr lang="en-CY" i="1" u="sng" dirty="0"/>
                    </a:p>
                  </a:txBody>
                  <a:tcPr anchor="ctr"/>
                </a:tc>
                <a:extLst>
                  <a:ext uri="{0D108BD9-81ED-4DB2-BD59-A6C34878D82A}">
                    <a16:rowId xmlns:a16="http://schemas.microsoft.com/office/drawing/2014/main" val="1629996668"/>
                  </a:ext>
                </a:extLst>
              </a:tr>
              <a:tr h="614389">
                <a:tc>
                  <a:txBody>
                    <a:bodyPr/>
                    <a:lstStyle/>
                    <a:p>
                      <a:r>
                        <a:rPr lang="el-GR" b="1" dirty="0"/>
                        <a:t>συμπύκνωση ή</a:t>
                      </a:r>
                    </a:p>
                    <a:p>
                      <a:r>
                        <a:rPr lang="el-GR" b="1" dirty="0"/>
                        <a:t>υγροποίηση</a:t>
                      </a:r>
                      <a:endParaRPr lang="en-CY" b="1" dirty="0"/>
                    </a:p>
                  </a:txBody>
                  <a:tcPr anchor="ctr"/>
                </a:tc>
                <a:tc>
                  <a:txBody>
                    <a:bodyPr/>
                    <a:lstStyle/>
                    <a:p>
                      <a:r>
                        <a:rPr lang="el-GR" dirty="0"/>
                        <a:t>η αλλαγή του νερού </a:t>
                      </a:r>
                      <a:r>
                        <a:rPr lang="el-GR" i="1" u="sng" dirty="0"/>
                        <a:t>από αέρια μορφή σε υγρή</a:t>
                      </a:r>
                      <a:r>
                        <a:rPr lang="el-GR" dirty="0"/>
                        <a:t>, δηλαδή </a:t>
                      </a:r>
                      <a:r>
                        <a:rPr lang="el-GR" i="1" u="sng" dirty="0"/>
                        <a:t>ο υδρατμός γίνεται νερό</a:t>
                      </a:r>
                      <a:r>
                        <a:rPr lang="el-GR" dirty="0"/>
                        <a:t>.</a:t>
                      </a:r>
                      <a:endParaRPr lang="en-CY" dirty="0"/>
                    </a:p>
                  </a:txBody>
                  <a:tcPr anchor="ctr"/>
                </a:tc>
                <a:extLst>
                  <a:ext uri="{0D108BD9-81ED-4DB2-BD59-A6C34878D82A}">
                    <a16:rowId xmlns:a16="http://schemas.microsoft.com/office/drawing/2014/main" val="3617902345"/>
                  </a:ext>
                </a:extLst>
              </a:tr>
              <a:tr h="614389">
                <a:tc>
                  <a:txBody>
                    <a:bodyPr/>
                    <a:lstStyle/>
                    <a:p>
                      <a:r>
                        <a:rPr lang="el-GR" b="1" dirty="0"/>
                        <a:t>διαπνοή</a:t>
                      </a:r>
                    </a:p>
                    <a:p>
                      <a:r>
                        <a:rPr lang="el-GR" b="1" dirty="0"/>
                        <a:t>(των φυτών)</a:t>
                      </a:r>
                      <a:endParaRPr lang="en-CY" b="1" dirty="0"/>
                    </a:p>
                  </a:txBody>
                  <a:tcPr anchor="ctr"/>
                </a:tc>
                <a:tc>
                  <a:txBody>
                    <a:bodyPr/>
                    <a:lstStyle/>
                    <a:p>
                      <a:r>
                        <a:rPr lang="el-GR" sz="1800" kern="1200" dirty="0">
                          <a:solidFill>
                            <a:schemeClr val="dk1"/>
                          </a:solidFill>
                          <a:effectLst/>
                          <a:latin typeface="+mn-lt"/>
                          <a:ea typeface="+mn-ea"/>
                          <a:cs typeface="+mn-cs"/>
                        </a:rPr>
                        <a:t>τα φυτά αποβάλλουν στην ατμόσφαιρα</a:t>
                      </a:r>
                      <a:r>
                        <a:rPr lang="el-GR" sz="1800" i="1" u="none" kern="1200" dirty="0">
                          <a:solidFill>
                            <a:schemeClr val="dk1"/>
                          </a:solidFill>
                          <a:effectLst/>
                          <a:latin typeface="+mn-lt"/>
                          <a:ea typeface="+mn-ea"/>
                          <a:cs typeface="+mn-cs"/>
                        </a:rPr>
                        <a:t>, </a:t>
                      </a:r>
                      <a:r>
                        <a:rPr lang="el-GR" sz="1800" i="1" u="sng" kern="1200" dirty="0">
                          <a:solidFill>
                            <a:schemeClr val="dk1"/>
                          </a:solidFill>
                          <a:effectLst/>
                          <a:latin typeface="+mn-lt"/>
                          <a:ea typeface="+mn-ea"/>
                          <a:cs typeface="+mn-cs"/>
                        </a:rPr>
                        <a:t>σε μορφή υδρατμών</a:t>
                      </a:r>
                      <a:r>
                        <a:rPr lang="el-GR" sz="1800" kern="1200" dirty="0">
                          <a:solidFill>
                            <a:schemeClr val="dk1"/>
                          </a:solidFill>
                          <a:effectLst/>
                          <a:latin typeface="+mn-lt"/>
                          <a:ea typeface="+mn-ea"/>
                          <a:cs typeface="+mn-cs"/>
                        </a:rPr>
                        <a:t>, μέρος του νερού που κυκλοφορεί σε αυτά. </a:t>
                      </a:r>
                      <a:endParaRPr lang="en-CY" dirty="0"/>
                    </a:p>
                  </a:txBody>
                  <a:tcPr anchor="ctr"/>
                </a:tc>
                <a:extLst>
                  <a:ext uri="{0D108BD9-81ED-4DB2-BD59-A6C34878D82A}">
                    <a16:rowId xmlns:a16="http://schemas.microsoft.com/office/drawing/2014/main" val="1408697114"/>
                  </a:ext>
                </a:extLst>
              </a:tr>
              <a:tr h="614389">
                <a:tc>
                  <a:txBody>
                    <a:bodyPr/>
                    <a:lstStyle/>
                    <a:p>
                      <a:r>
                        <a:rPr lang="el-GR" b="1" dirty="0"/>
                        <a:t>υδρατμός</a:t>
                      </a:r>
                      <a:endParaRPr lang="en-CY" b="1" dirty="0"/>
                    </a:p>
                  </a:txBody>
                  <a:tcPr anchor="ctr"/>
                </a:tc>
                <a:tc>
                  <a:txBody>
                    <a:bodyPr/>
                    <a:lstStyle/>
                    <a:p>
                      <a:r>
                        <a:rPr lang="el-GR" dirty="0"/>
                        <a:t>το νερό σε </a:t>
                      </a:r>
                      <a:r>
                        <a:rPr lang="el-GR" i="1" u="sng" dirty="0"/>
                        <a:t>αέρια</a:t>
                      </a:r>
                      <a:r>
                        <a:rPr lang="el-GR" dirty="0"/>
                        <a:t> μορφή</a:t>
                      </a:r>
                      <a:endParaRPr lang="en-CY" dirty="0"/>
                    </a:p>
                  </a:txBody>
                  <a:tcPr anchor="ctr"/>
                </a:tc>
                <a:extLst>
                  <a:ext uri="{0D108BD9-81ED-4DB2-BD59-A6C34878D82A}">
                    <a16:rowId xmlns:a16="http://schemas.microsoft.com/office/drawing/2014/main" val="2584577124"/>
                  </a:ext>
                </a:extLst>
              </a:tr>
            </a:tbl>
          </a:graphicData>
        </a:graphic>
      </p:graphicFrame>
      <p:sp>
        <p:nvSpPr>
          <p:cNvPr id="7" name="Rectangle: Rounded Corners 6">
            <a:extLst>
              <a:ext uri="{FF2B5EF4-FFF2-40B4-BE49-F238E27FC236}">
                <a16:creationId xmlns:a16="http://schemas.microsoft.com/office/drawing/2014/main" id="{2A837EA6-4DBB-45B0-A1E9-0F1CD94240E8}"/>
              </a:ext>
            </a:extLst>
          </p:cNvPr>
          <p:cNvSpPr/>
          <p:nvPr/>
        </p:nvSpPr>
        <p:spPr>
          <a:xfrm>
            <a:off x="343058" y="1210652"/>
            <a:ext cx="7620000" cy="2536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just">
              <a:lnSpc>
                <a:spcPct val="150000"/>
              </a:lnSpc>
            </a:pPr>
            <a:r>
              <a:rPr lang="el-GR" sz="2200" dirty="0"/>
              <a:t>Το νερό υπάρχει στη Γη σε τρεις μορφές:</a:t>
            </a:r>
          </a:p>
          <a:p>
            <a:pPr marL="108000" indent="-144000" algn="just">
              <a:lnSpc>
                <a:spcPct val="150000"/>
              </a:lnSpc>
              <a:buFont typeface="Arial" panose="020B0604020202020204" pitchFamily="34" charset="0"/>
              <a:buChar char="•"/>
            </a:pPr>
            <a:r>
              <a:rPr lang="el-GR" sz="2200" b="1" i="1" dirty="0"/>
              <a:t>στερεή</a:t>
            </a:r>
            <a:r>
              <a:rPr lang="el-GR" sz="2200" b="1" dirty="0"/>
              <a:t> </a:t>
            </a:r>
            <a:r>
              <a:rPr lang="el-GR" sz="2200" dirty="0"/>
              <a:t>(π.χ. χιόνι, πάγος)</a:t>
            </a:r>
          </a:p>
          <a:p>
            <a:pPr marL="108000" indent="-144000" algn="just">
              <a:lnSpc>
                <a:spcPct val="150000"/>
              </a:lnSpc>
              <a:buFont typeface="Arial" panose="020B0604020202020204" pitchFamily="34" charset="0"/>
              <a:buChar char="•"/>
            </a:pPr>
            <a:r>
              <a:rPr lang="el-GR" sz="2200" b="1" i="1" dirty="0"/>
              <a:t>υγρή</a:t>
            </a:r>
            <a:r>
              <a:rPr lang="el-GR" sz="2200" dirty="0"/>
              <a:t> (π.χ. το νερό στις θάλασσες, τα ποτάμια, τις λίμνες, κ.ά.)</a:t>
            </a:r>
          </a:p>
          <a:p>
            <a:pPr marL="108000" indent="-144000" algn="just">
              <a:lnSpc>
                <a:spcPct val="150000"/>
              </a:lnSpc>
              <a:buFont typeface="Arial" panose="020B0604020202020204" pitchFamily="34" charset="0"/>
              <a:buChar char="•"/>
            </a:pPr>
            <a:r>
              <a:rPr lang="el-GR" sz="2200" b="1" i="1" dirty="0"/>
              <a:t>αέρια</a:t>
            </a:r>
            <a:r>
              <a:rPr lang="el-GR" sz="2200" i="1" dirty="0"/>
              <a:t> </a:t>
            </a:r>
            <a:r>
              <a:rPr lang="el-GR" sz="2200" dirty="0"/>
              <a:t>(π.χ. υδρατμοί στην ατμόσφαιρα)</a:t>
            </a:r>
          </a:p>
          <a:p>
            <a:pPr algn="just">
              <a:lnSpc>
                <a:spcPct val="150000"/>
              </a:lnSpc>
            </a:pPr>
            <a:r>
              <a:rPr lang="el-GR" sz="2200" dirty="0"/>
              <a:t>και μπορεί να αλλάζει από τη μια μορφή στην άλλη.</a:t>
            </a:r>
            <a:endParaRPr lang="en-CY" sz="2200" dirty="0"/>
          </a:p>
        </p:txBody>
      </p:sp>
      <p:sp>
        <p:nvSpPr>
          <p:cNvPr id="11" name="Oval 10">
            <a:extLst>
              <a:ext uri="{FF2B5EF4-FFF2-40B4-BE49-F238E27FC236}">
                <a16:creationId xmlns:a16="http://schemas.microsoft.com/office/drawing/2014/main" id="{2A085ACF-31BB-494C-AA75-AB10802919D0}"/>
              </a:ext>
            </a:extLst>
          </p:cNvPr>
          <p:cNvSpPr/>
          <p:nvPr/>
        </p:nvSpPr>
        <p:spPr>
          <a:xfrm rot="1406174">
            <a:off x="7792708" y="304836"/>
            <a:ext cx="4456456" cy="2226648"/>
          </a:xfrm>
          <a:prstGeom prst="ellipse">
            <a:avLst/>
          </a:prstGeom>
          <a:solidFill>
            <a:srgbClr val="B57BA9"/>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Οι αλλαγές του νερού και ο κύκλος που κάνει στη φύση!</a:t>
            </a:r>
          </a:p>
          <a:p>
            <a:pPr algn="ctr"/>
            <a:r>
              <a:rPr lang="el-GR" sz="2400" b="1" dirty="0"/>
              <a:t>Τι θυμάμαι από όσα έχω μελετήσει;</a:t>
            </a:r>
            <a:endParaRPr lang="en-CY" sz="2400" b="1" dirty="0"/>
          </a:p>
        </p:txBody>
      </p:sp>
      <p:sp>
        <p:nvSpPr>
          <p:cNvPr id="3" name="TextBox 2">
            <a:extLst>
              <a:ext uri="{FF2B5EF4-FFF2-40B4-BE49-F238E27FC236}">
                <a16:creationId xmlns:a16="http://schemas.microsoft.com/office/drawing/2014/main" id="{44BEE5DD-A505-446A-93FF-E45AC42B50E3}"/>
              </a:ext>
            </a:extLst>
          </p:cNvPr>
          <p:cNvSpPr txBox="1"/>
          <p:nvPr/>
        </p:nvSpPr>
        <p:spPr>
          <a:xfrm>
            <a:off x="66261" y="440687"/>
            <a:ext cx="7620000" cy="769441"/>
          </a:xfrm>
          <a:prstGeom prst="rect">
            <a:avLst/>
          </a:prstGeom>
          <a:noFill/>
        </p:spPr>
        <p:txBody>
          <a:bodyPr wrap="square" rtlCol="0">
            <a:spAutoFit/>
          </a:bodyPr>
          <a:lstStyle/>
          <a:p>
            <a:r>
              <a:rPr lang="el-GR" sz="2200" b="1" dirty="0">
                <a:solidFill>
                  <a:srgbClr val="B21E92"/>
                </a:solidFill>
                <a:latin typeface="+mj-lt"/>
              </a:rPr>
              <a:t>1. Μελετώ τις πληροφορίες πιο κάτω για να περιγράψω τη διαδικασία του κύκλου του νερού. </a:t>
            </a:r>
            <a:endParaRPr lang="en-CY" sz="2200" b="1" dirty="0">
              <a:solidFill>
                <a:srgbClr val="B21E92"/>
              </a:solidFill>
              <a:latin typeface="+mj-lt"/>
            </a:endParaRPr>
          </a:p>
        </p:txBody>
      </p:sp>
    </p:spTree>
    <p:extLst>
      <p:ext uri="{BB962C8B-B14F-4D97-AF65-F5344CB8AC3E}">
        <p14:creationId xmlns:p14="http://schemas.microsoft.com/office/powerpoint/2010/main" val="306047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756866A2-FA33-4A7D-87D7-D85864C9581D}"/>
              </a:ext>
            </a:extLst>
          </p:cNvPr>
          <p:cNvGrpSpPr/>
          <p:nvPr/>
        </p:nvGrpSpPr>
        <p:grpSpPr>
          <a:xfrm>
            <a:off x="5770656" y="885995"/>
            <a:ext cx="6108074" cy="5905425"/>
            <a:chOff x="5909205" y="567344"/>
            <a:chExt cx="6108074" cy="5905425"/>
          </a:xfrm>
        </p:grpSpPr>
        <p:grpSp>
          <p:nvGrpSpPr>
            <p:cNvPr id="4" name="Group 3">
              <a:extLst>
                <a:ext uri="{FF2B5EF4-FFF2-40B4-BE49-F238E27FC236}">
                  <a16:creationId xmlns:a16="http://schemas.microsoft.com/office/drawing/2014/main" id="{CA026E0B-3CF5-4759-B52C-E8BB9262A35D}"/>
                </a:ext>
              </a:extLst>
            </p:cNvPr>
            <p:cNvGrpSpPr>
              <a:grpSpLocks noChangeAspect="1"/>
            </p:cNvGrpSpPr>
            <p:nvPr/>
          </p:nvGrpSpPr>
          <p:grpSpPr>
            <a:xfrm>
              <a:off x="5909205" y="567344"/>
              <a:ext cx="6108074" cy="5905425"/>
              <a:chOff x="402924" y="315888"/>
              <a:chExt cx="5377063" cy="5199209"/>
            </a:xfrm>
          </p:grpSpPr>
          <p:pic>
            <p:nvPicPr>
              <p:cNvPr id="5" name="Picture 4">
                <a:extLst>
                  <a:ext uri="{FF2B5EF4-FFF2-40B4-BE49-F238E27FC236}">
                    <a16:creationId xmlns:a16="http://schemas.microsoft.com/office/drawing/2014/main" id="{708E22E6-1263-43D1-B953-B941AEF217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948" y="387029"/>
                <a:ext cx="5353039" cy="5128068"/>
              </a:xfrm>
              <a:prstGeom prst="rect">
                <a:avLst/>
              </a:prstGeom>
              <a:ln>
                <a:solidFill>
                  <a:schemeClr val="tx1"/>
                </a:solidFill>
              </a:ln>
            </p:spPr>
          </p:pic>
          <p:sp>
            <p:nvSpPr>
              <p:cNvPr id="6" name="Text Box 5">
                <a:extLst>
                  <a:ext uri="{FF2B5EF4-FFF2-40B4-BE49-F238E27FC236}">
                    <a16:creationId xmlns:a16="http://schemas.microsoft.com/office/drawing/2014/main" id="{3D4AC035-3C45-4940-812D-E39E2477D606}"/>
                  </a:ext>
                </a:extLst>
              </p:cNvPr>
              <p:cNvSpPr txBox="1"/>
              <p:nvPr/>
            </p:nvSpPr>
            <p:spPr>
              <a:xfrm>
                <a:off x="402924" y="315888"/>
                <a:ext cx="1570038" cy="310720"/>
              </a:xfrm>
              <a:prstGeom prst="rect">
                <a:avLst/>
              </a:prstGeom>
              <a:noFill/>
              <a:ln w="6350">
                <a:noFill/>
              </a:ln>
            </p:spPr>
            <p:txBody>
              <a:bodyPr rot="0" spcFirstLastPara="0" vert="horz" wrap="square" lIns="36000" tIns="36000" rIns="36000" bIns="36000" numCol="1" spcCol="0" rtlCol="0" fromWordArt="0" anchor="t" anchorCtr="0" forceAA="0" compatLnSpc="1">
                <a:prstTxWarp prst="textNoShape">
                  <a:avLst/>
                </a:prstTxWarp>
                <a:noAutofit/>
              </a:bodyPr>
              <a:lstStyle/>
              <a:p>
                <a:pPr>
                  <a:lnSpc>
                    <a:spcPct val="115000"/>
                  </a:lnSpc>
                  <a:spcAft>
                    <a:spcPts val="1000"/>
                  </a:spcAft>
                </a:pPr>
                <a:r>
                  <a:rPr lang="el-GR" sz="1600" b="1" i="1" dirty="0">
                    <a:effectLst/>
                    <a:latin typeface="Calibri" panose="020F0502020204030204" pitchFamily="34" charset="0"/>
                    <a:ea typeface="Times New Roman" panose="02020603050405020304" pitchFamily="18" charset="0"/>
                    <a:cs typeface="Times New Roman" panose="02020603050405020304" pitchFamily="18" charset="0"/>
                  </a:rPr>
                  <a:t>Ο κύκλος του νερού</a:t>
                </a:r>
                <a:endParaRPr lang="en-CY"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sp>
          <p:nvSpPr>
            <p:cNvPr id="28" name="Text Box 5">
              <a:extLst>
                <a:ext uri="{FF2B5EF4-FFF2-40B4-BE49-F238E27FC236}">
                  <a16:creationId xmlns:a16="http://schemas.microsoft.com/office/drawing/2014/main" id="{1924FD5B-13BD-4AA7-8B9B-E62307EBDB14}"/>
                </a:ext>
              </a:extLst>
            </p:cNvPr>
            <p:cNvSpPr txBox="1"/>
            <p:nvPr/>
          </p:nvSpPr>
          <p:spPr>
            <a:xfrm>
              <a:off x="7166810" y="1260911"/>
              <a:ext cx="1272742" cy="352926"/>
            </a:xfrm>
            <a:prstGeom prst="rect">
              <a:avLst/>
            </a:prstGeom>
            <a:noFill/>
            <a:ln w="6350">
              <a:noFill/>
            </a:ln>
          </p:spPr>
          <p:txBody>
            <a:bodyPr rot="0" spcFirstLastPara="0" vert="horz" wrap="square" lIns="36000" tIns="36000" rIns="36000" bIns="36000" numCol="1" spcCol="0" rtlCol="0" fromWordArt="0" anchor="t" anchorCtr="0" forceAA="0" compatLnSpc="1">
              <a:prstTxWarp prst="textNoShape">
                <a:avLst/>
              </a:prstTxWarp>
              <a:noAutofit/>
            </a:bodyPr>
            <a:lstStyle/>
            <a:p>
              <a:pPr>
                <a:lnSpc>
                  <a:spcPct val="115000"/>
                </a:lnSpc>
                <a:spcAft>
                  <a:spcPts val="1000"/>
                </a:spcAft>
              </a:pPr>
              <a:r>
                <a:rPr lang="el-GR" sz="1600" b="1"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rPr>
                <a:t>συμπύκνωση</a:t>
              </a:r>
              <a:endParaRPr lang="en-CY" sz="16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9" name="Text Box 5">
              <a:extLst>
                <a:ext uri="{FF2B5EF4-FFF2-40B4-BE49-F238E27FC236}">
                  <a16:creationId xmlns:a16="http://schemas.microsoft.com/office/drawing/2014/main" id="{58D5E228-113A-4069-AAEC-A8A372F67F3D}"/>
                </a:ext>
              </a:extLst>
            </p:cNvPr>
            <p:cNvSpPr txBox="1"/>
            <p:nvPr/>
          </p:nvSpPr>
          <p:spPr>
            <a:xfrm>
              <a:off x="9512095" y="1084448"/>
              <a:ext cx="1272742" cy="352926"/>
            </a:xfrm>
            <a:prstGeom prst="rect">
              <a:avLst/>
            </a:prstGeom>
            <a:noFill/>
            <a:ln w="6350">
              <a:noFill/>
            </a:ln>
          </p:spPr>
          <p:txBody>
            <a:bodyPr rot="0" spcFirstLastPara="0" vert="horz" wrap="square" lIns="36000" tIns="36000" rIns="36000" bIns="36000" numCol="1" spcCol="0" rtlCol="0" fromWordArt="0" anchor="t" anchorCtr="0" forceAA="0" compatLnSpc="1">
              <a:prstTxWarp prst="textNoShape">
                <a:avLst/>
              </a:prstTxWarp>
              <a:noAutofit/>
            </a:bodyPr>
            <a:lstStyle/>
            <a:p>
              <a:pPr>
                <a:lnSpc>
                  <a:spcPct val="115000"/>
                </a:lnSpc>
                <a:spcAft>
                  <a:spcPts val="1000"/>
                </a:spcAft>
              </a:pPr>
              <a:r>
                <a:rPr lang="el-GR" sz="1600" b="1"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rPr>
                <a:t>συμπύκνωση</a:t>
              </a:r>
              <a:endParaRPr lang="en-CY" sz="16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0" name="Text Box 5">
              <a:extLst>
                <a:ext uri="{FF2B5EF4-FFF2-40B4-BE49-F238E27FC236}">
                  <a16:creationId xmlns:a16="http://schemas.microsoft.com/office/drawing/2014/main" id="{BA411B98-3C4D-4089-B4B7-B976F4734C91}"/>
                </a:ext>
              </a:extLst>
            </p:cNvPr>
            <p:cNvSpPr txBox="1"/>
            <p:nvPr/>
          </p:nvSpPr>
          <p:spPr>
            <a:xfrm>
              <a:off x="9339211" y="5332579"/>
              <a:ext cx="1272742" cy="352927"/>
            </a:xfrm>
            <a:prstGeom prst="rect">
              <a:avLst/>
            </a:prstGeom>
            <a:noFill/>
            <a:ln w="6350">
              <a:noFill/>
            </a:ln>
          </p:spPr>
          <p:txBody>
            <a:bodyPr rot="0" spcFirstLastPara="0" vert="horz" wrap="square" lIns="36000" tIns="36000" rIns="36000" bIns="36000" numCol="1" spcCol="0" rtlCol="0" fromWordArt="0" anchor="t" anchorCtr="0" forceAA="0" compatLnSpc="1">
              <a:prstTxWarp prst="textNoShape">
                <a:avLst/>
              </a:prstTxWarp>
              <a:noAutofit/>
            </a:bodyPr>
            <a:lstStyle/>
            <a:p>
              <a:pPr>
                <a:lnSpc>
                  <a:spcPct val="115000"/>
                </a:lnSpc>
                <a:spcAft>
                  <a:spcPts val="1000"/>
                </a:spcAft>
              </a:pPr>
              <a:r>
                <a:rPr lang="el-GR" sz="1600" b="1"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rPr>
                <a:t>υπόγεια νερά</a:t>
              </a:r>
              <a:endParaRPr lang="en-CY" sz="1600" b="1"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1" name="Text Box 5">
              <a:extLst>
                <a:ext uri="{FF2B5EF4-FFF2-40B4-BE49-F238E27FC236}">
                  <a16:creationId xmlns:a16="http://schemas.microsoft.com/office/drawing/2014/main" id="{811F430E-6FA0-43B5-98E7-ED790762FE02}"/>
                </a:ext>
              </a:extLst>
            </p:cNvPr>
            <p:cNvSpPr txBox="1"/>
            <p:nvPr/>
          </p:nvSpPr>
          <p:spPr>
            <a:xfrm>
              <a:off x="7414888" y="5649530"/>
              <a:ext cx="982580" cy="352926"/>
            </a:xfrm>
            <a:prstGeom prst="rect">
              <a:avLst/>
            </a:prstGeom>
            <a:noFill/>
            <a:ln w="6350">
              <a:noFill/>
            </a:ln>
          </p:spPr>
          <p:txBody>
            <a:bodyPr rot="0" spcFirstLastPara="0" vert="horz" wrap="square" lIns="36000" tIns="36000" rIns="36000" bIns="36000" numCol="1" spcCol="0" rtlCol="0" fromWordArt="0" anchor="t" anchorCtr="0" forceAA="0" compatLnSpc="1">
              <a:prstTxWarp prst="textNoShape">
                <a:avLst/>
              </a:prstTxWarp>
              <a:noAutofit/>
            </a:bodyPr>
            <a:lstStyle/>
            <a:p>
              <a:pPr>
                <a:lnSpc>
                  <a:spcPct val="115000"/>
                </a:lnSpc>
                <a:spcAft>
                  <a:spcPts val="1000"/>
                </a:spcAft>
              </a:pPr>
              <a:r>
                <a:rPr lang="el-GR" sz="1600" b="1" dirty="0">
                  <a:solidFill>
                    <a:schemeClr val="accent6">
                      <a:lumMod val="50000"/>
                    </a:schemeClr>
                  </a:solidFill>
                  <a:latin typeface="Calibri" panose="020F0502020204030204" pitchFamily="34" charset="0"/>
                  <a:ea typeface="Times New Roman" panose="02020603050405020304" pitchFamily="18" charset="0"/>
                  <a:cs typeface="Times New Roman" panose="02020603050405020304" pitchFamily="18" charset="0"/>
                </a:rPr>
                <a:t>θάλασσα</a:t>
              </a:r>
              <a:endParaRPr lang="en-CY" sz="16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pSp>
      <p:sp>
        <p:nvSpPr>
          <p:cNvPr id="7" name="Rectangle: Rounded Corners 6">
            <a:extLst>
              <a:ext uri="{FF2B5EF4-FFF2-40B4-BE49-F238E27FC236}">
                <a16:creationId xmlns:a16="http://schemas.microsoft.com/office/drawing/2014/main" id="{8863CB11-7B35-4669-BB01-6FCE1D208CD6}"/>
              </a:ext>
            </a:extLst>
          </p:cNvPr>
          <p:cNvSpPr/>
          <p:nvPr/>
        </p:nvSpPr>
        <p:spPr>
          <a:xfrm>
            <a:off x="31799" y="35043"/>
            <a:ext cx="5310222" cy="1136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just"/>
            <a:r>
              <a:rPr lang="el-GR" b="1" dirty="0">
                <a:solidFill>
                  <a:schemeClr val="accent6">
                    <a:lumMod val="50000"/>
                  </a:schemeClr>
                </a:solidFill>
              </a:rPr>
              <a:t>1.</a:t>
            </a:r>
            <a:r>
              <a:rPr lang="el-GR" dirty="0"/>
              <a:t> Ο ήλιος θερμαίνει τη Γη. Με τη θερμότητα του ήλιου, </a:t>
            </a:r>
            <a:r>
              <a:rPr lang="el-GR" b="1" dirty="0"/>
              <a:t>το νερό </a:t>
            </a:r>
            <a:r>
              <a:rPr lang="el-GR" dirty="0"/>
              <a:t>από τις θάλασσες, τους ποταμούς, τις λίμνες και το έδαφος </a:t>
            </a:r>
            <a:r>
              <a:rPr lang="el-GR" b="1" dirty="0"/>
              <a:t>εξατμίζεται,</a:t>
            </a:r>
            <a:r>
              <a:rPr lang="el-GR" dirty="0"/>
              <a:t> μετατρέπεται δηλαδή </a:t>
            </a:r>
            <a:r>
              <a:rPr lang="el-GR" b="1" dirty="0"/>
              <a:t>σε υδρατμούς </a:t>
            </a:r>
            <a:r>
              <a:rPr lang="el-GR" dirty="0"/>
              <a:t>(από υγρή σε αέρια μορφή). </a:t>
            </a:r>
            <a:endParaRPr lang="en-CY" dirty="0"/>
          </a:p>
        </p:txBody>
      </p:sp>
      <p:sp>
        <p:nvSpPr>
          <p:cNvPr id="8" name="Rectangle: Rounded Corners 7">
            <a:extLst>
              <a:ext uri="{FF2B5EF4-FFF2-40B4-BE49-F238E27FC236}">
                <a16:creationId xmlns:a16="http://schemas.microsoft.com/office/drawing/2014/main" id="{520B8224-1592-4147-9C33-12E1875C0329}"/>
              </a:ext>
            </a:extLst>
          </p:cNvPr>
          <p:cNvSpPr/>
          <p:nvPr/>
        </p:nvSpPr>
        <p:spPr>
          <a:xfrm>
            <a:off x="31798" y="1271294"/>
            <a:ext cx="5293896" cy="613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just"/>
            <a:r>
              <a:rPr lang="el-GR" b="1" dirty="0">
                <a:solidFill>
                  <a:schemeClr val="accent6">
                    <a:lumMod val="50000"/>
                  </a:schemeClr>
                </a:solidFill>
              </a:rPr>
              <a:t>2.</a:t>
            </a:r>
            <a:r>
              <a:rPr lang="el-GR" dirty="0"/>
              <a:t> </a:t>
            </a:r>
            <a:r>
              <a:rPr lang="el-GR" b="1" dirty="0"/>
              <a:t>Υδρατμοί</a:t>
            </a:r>
            <a:r>
              <a:rPr lang="el-GR" dirty="0"/>
              <a:t>, απελευθερώνονται στην ατμόσφαιρα και μέσω </a:t>
            </a:r>
            <a:r>
              <a:rPr lang="el-GR" b="1" dirty="0"/>
              <a:t>της διαπνοής </a:t>
            </a:r>
            <a:r>
              <a:rPr lang="el-GR" dirty="0"/>
              <a:t>των φυτών.</a:t>
            </a:r>
            <a:endParaRPr lang="en-CY" dirty="0"/>
          </a:p>
        </p:txBody>
      </p:sp>
      <p:sp>
        <p:nvSpPr>
          <p:cNvPr id="9" name="Rectangle: Rounded Corners 8">
            <a:extLst>
              <a:ext uri="{FF2B5EF4-FFF2-40B4-BE49-F238E27FC236}">
                <a16:creationId xmlns:a16="http://schemas.microsoft.com/office/drawing/2014/main" id="{18401772-724E-453A-888F-8E6C43F09E48}"/>
              </a:ext>
            </a:extLst>
          </p:cNvPr>
          <p:cNvSpPr/>
          <p:nvPr/>
        </p:nvSpPr>
        <p:spPr>
          <a:xfrm>
            <a:off x="31797" y="1968890"/>
            <a:ext cx="5322255" cy="11432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solidFill>
                  <a:schemeClr val="accent6">
                    <a:lumMod val="50000"/>
                  </a:schemeClr>
                </a:solidFill>
              </a:rPr>
              <a:t>3. </a:t>
            </a:r>
            <a:r>
              <a:rPr lang="el-GR" b="1" dirty="0"/>
              <a:t>Οι υδρατμοί </a:t>
            </a:r>
            <a:r>
              <a:rPr lang="el-GR" dirty="0"/>
              <a:t>ανεβαίνουν</a:t>
            </a:r>
            <a:r>
              <a:rPr lang="el-GR" b="1" dirty="0"/>
              <a:t> </a:t>
            </a:r>
            <a:r>
              <a:rPr lang="el-GR" dirty="0"/>
              <a:t>ψηλά στην ατμόσφαιρα, όπου κάνει πιο πολύ κρύο. Εκεί ψύχονται (κρυώνουν) και </a:t>
            </a:r>
            <a:r>
              <a:rPr lang="el-GR" b="1" dirty="0"/>
              <a:t>μετατρέπονται σε μικρά σταγονίδια νερού </a:t>
            </a:r>
            <a:r>
              <a:rPr lang="el-GR" dirty="0"/>
              <a:t>τα οποία σχηματίζουν τα </a:t>
            </a:r>
            <a:r>
              <a:rPr lang="el-GR" b="1" dirty="0"/>
              <a:t>σύννεφα</a:t>
            </a:r>
            <a:r>
              <a:rPr lang="el-GR" dirty="0"/>
              <a:t>.</a:t>
            </a:r>
            <a:endParaRPr lang="en-CY" dirty="0"/>
          </a:p>
        </p:txBody>
      </p:sp>
      <p:sp>
        <p:nvSpPr>
          <p:cNvPr id="15" name="Rectangle: Rounded Corners 14">
            <a:extLst>
              <a:ext uri="{FF2B5EF4-FFF2-40B4-BE49-F238E27FC236}">
                <a16:creationId xmlns:a16="http://schemas.microsoft.com/office/drawing/2014/main" id="{E6396F1D-6A68-4075-A167-DBD676227775}"/>
              </a:ext>
            </a:extLst>
          </p:cNvPr>
          <p:cNvSpPr/>
          <p:nvPr/>
        </p:nvSpPr>
        <p:spPr>
          <a:xfrm>
            <a:off x="32083" y="3224141"/>
            <a:ext cx="5293895" cy="11432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solidFill>
                  <a:schemeClr val="accent6">
                    <a:lumMod val="50000"/>
                  </a:schemeClr>
                </a:solidFill>
              </a:rPr>
              <a:t>4.</a:t>
            </a:r>
            <a:r>
              <a:rPr lang="el-GR" dirty="0"/>
              <a:t> Τα σταγονίδια όταν ενωθούν μεταξύ τους σχηματίζουν πιο </a:t>
            </a:r>
            <a:r>
              <a:rPr lang="el-GR" b="1" dirty="0"/>
              <a:t>βαριές σταγόνες</a:t>
            </a:r>
            <a:r>
              <a:rPr lang="el-GR" dirty="0"/>
              <a:t>, που δεν μπορούν να κρατηθούν ψηλά στην ατμόσφαιρα, και έτσι </a:t>
            </a:r>
            <a:r>
              <a:rPr lang="el-GR" b="1" dirty="0"/>
              <a:t>πέφτουν στη γη ως βροχή</a:t>
            </a:r>
            <a:r>
              <a:rPr lang="el-GR" dirty="0"/>
              <a:t>.</a:t>
            </a:r>
            <a:endParaRPr lang="en-CY" dirty="0"/>
          </a:p>
        </p:txBody>
      </p:sp>
      <p:sp>
        <p:nvSpPr>
          <p:cNvPr id="16" name="Rectangle: Rounded Corners 15">
            <a:extLst>
              <a:ext uri="{FF2B5EF4-FFF2-40B4-BE49-F238E27FC236}">
                <a16:creationId xmlns:a16="http://schemas.microsoft.com/office/drawing/2014/main" id="{EEE2522F-1411-46D7-BC61-AEE722B3CDCE}"/>
              </a:ext>
            </a:extLst>
          </p:cNvPr>
          <p:cNvSpPr/>
          <p:nvPr/>
        </p:nvSpPr>
        <p:spPr>
          <a:xfrm>
            <a:off x="31799" y="4491793"/>
            <a:ext cx="5293895" cy="11432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solidFill>
                  <a:schemeClr val="accent6">
                    <a:lumMod val="50000"/>
                  </a:schemeClr>
                </a:solidFill>
              </a:rPr>
              <a:t>5. </a:t>
            </a:r>
            <a:r>
              <a:rPr lang="el-GR" dirty="0"/>
              <a:t>Αν η θερμοκρασία είναι πολύ χαμηλή (πολύ κρύο), τα σταγονίδια μετατρέπονται σε </a:t>
            </a:r>
            <a:r>
              <a:rPr lang="el-GR" b="1" dirty="0" err="1"/>
              <a:t>παγοκρύσταλλους</a:t>
            </a:r>
            <a:r>
              <a:rPr lang="el-GR" dirty="0"/>
              <a:t>, που όταν ενωθούν μεταξύ τους σχηματίζουν </a:t>
            </a:r>
            <a:r>
              <a:rPr lang="el-GR" b="1" dirty="0"/>
              <a:t>νιφάδες</a:t>
            </a:r>
            <a:r>
              <a:rPr lang="el-GR" dirty="0"/>
              <a:t>, και έτσι πέφτουν στη γη ως </a:t>
            </a:r>
            <a:r>
              <a:rPr lang="el-GR" b="1" dirty="0"/>
              <a:t>χιόνι ή χαλάζι</a:t>
            </a:r>
            <a:r>
              <a:rPr lang="el-GR" dirty="0"/>
              <a:t>.</a:t>
            </a:r>
            <a:endParaRPr lang="en-CY" dirty="0"/>
          </a:p>
        </p:txBody>
      </p:sp>
      <p:sp>
        <p:nvSpPr>
          <p:cNvPr id="17" name="Rectangle: Rounded Corners 16">
            <a:extLst>
              <a:ext uri="{FF2B5EF4-FFF2-40B4-BE49-F238E27FC236}">
                <a16:creationId xmlns:a16="http://schemas.microsoft.com/office/drawing/2014/main" id="{C62A0B53-AD08-433E-847E-A304D757F9D4}"/>
              </a:ext>
            </a:extLst>
          </p:cNvPr>
          <p:cNvSpPr/>
          <p:nvPr/>
        </p:nvSpPr>
        <p:spPr>
          <a:xfrm>
            <a:off x="31800" y="5746515"/>
            <a:ext cx="5293895" cy="10667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solidFill>
                  <a:schemeClr val="accent6">
                    <a:lumMod val="50000"/>
                  </a:schemeClr>
                </a:solidFill>
              </a:rPr>
              <a:t>6.</a:t>
            </a:r>
            <a:r>
              <a:rPr lang="el-GR" dirty="0"/>
              <a:t> Το νερό από τη βροχή και το λιώσιμο των χιονιών (από τη στερεή στην υγρή μορφή), </a:t>
            </a:r>
            <a:r>
              <a:rPr lang="el-GR" b="1" dirty="0"/>
              <a:t>εμπλουτίζει</a:t>
            </a:r>
            <a:r>
              <a:rPr lang="el-GR" dirty="0"/>
              <a:t> τα ποτάμια, τις λίμνες, τα υπόγεια νερά (κάτω από τη επιφάνεια της γης), ή ρέει μέχρι τη θάλασσα.</a:t>
            </a:r>
            <a:endParaRPr lang="en-CY" dirty="0"/>
          </a:p>
        </p:txBody>
      </p:sp>
      <p:sp>
        <p:nvSpPr>
          <p:cNvPr id="18" name="Oval 17">
            <a:extLst>
              <a:ext uri="{FF2B5EF4-FFF2-40B4-BE49-F238E27FC236}">
                <a16:creationId xmlns:a16="http://schemas.microsoft.com/office/drawing/2014/main" id="{00779A29-8D0D-47D2-8D4A-D8A2A50A7D84}"/>
              </a:ext>
            </a:extLst>
          </p:cNvPr>
          <p:cNvSpPr/>
          <p:nvPr/>
        </p:nvSpPr>
        <p:spPr>
          <a:xfrm>
            <a:off x="5051717" y="894256"/>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1</a:t>
            </a:r>
            <a:endParaRPr lang="en-CY" dirty="0">
              <a:solidFill>
                <a:schemeClr val="accent6">
                  <a:lumMod val="50000"/>
                </a:schemeClr>
              </a:solidFill>
            </a:endParaRPr>
          </a:p>
        </p:txBody>
      </p:sp>
      <p:sp>
        <p:nvSpPr>
          <p:cNvPr id="19" name="Oval 18">
            <a:extLst>
              <a:ext uri="{FF2B5EF4-FFF2-40B4-BE49-F238E27FC236}">
                <a16:creationId xmlns:a16="http://schemas.microsoft.com/office/drawing/2014/main" id="{FD936FFD-09EC-4957-8DD9-49CC2DD63366}"/>
              </a:ext>
            </a:extLst>
          </p:cNvPr>
          <p:cNvSpPr/>
          <p:nvPr/>
        </p:nvSpPr>
        <p:spPr>
          <a:xfrm>
            <a:off x="5059733" y="1624178"/>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2</a:t>
            </a:r>
            <a:endParaRPr lang="en-CY" dirty="0">
              <a:solidFill>
                <a:schemeClr val="accent6">
                  <a:lumMod val="50000"/>
                </a:schemeClr>
              </a:solidFill>
            </a:endParaRPr>
          </a:p>
        </p:txBody>
      </p:sp>
      <p:sp>
        <p:nvSpPr>
          <p:cNvPr id="20" name="Oval 19">
            <a:extLst>
              <a:ext uri="{FF2B5EF4-FFF2-40B4-BE49-F238E27FC236}">
                <a16:creationId xmlns:a16="http://schemas.microsoft.com/office/drawing/2014/main" id="{60F01C1E-885F-4A81-A954-D1A8F569E133}"/>
              </a:ext>
            </a:extLst>
          </p:cNvPr>
          <p:cNvSpPr/>
          <p:nvPr/>
        </p:nvSpPr>
        <p:spPr>
          <a:xfrm>
            <a:off x="5067750" y="2835356"/>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3</a:t>
            </a:r>
            <a:endParaRPr lang="en-CY" dirty="0">
              <a:solidFill>
                <a:schemeClr val="accent6">
                  <a:lumMod val="50000"/>
                </a:schemeClr>
              </a:solidFill>
            </a:endParaRPr>
          </a:p>
        </p:txBody>
      </p:sp>
      <p:sp>
        <p:nvSpPr>
          <p:cNvPr id="21" name="Oval 20">
            <a:extLst>
              <a:ext uri="{FF2B5EF4-FFF2-40B4-BE49-F238E27FC236}">
                <a16:creationId xmlns:a16="http://schemas.microsoft.com/office/drawing/2014/main" id="{D692645B-6A21-4566-87EE-8439814D2418}"/>
              </a:ext>
            </a:extLst>
          </p:cNvPr>
          <p:cNvSpPr/>
          <p:nvPr/>
        </p:nvSpPr>
        <p:spPr>
          <a:xfrm>
            <a:off x="5051711" y="4094663"/>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4</a:t>
            </a:r>
            <a:endParaRPr lang="en-CY" dirty="0">
              <a:solidFill>
                <a:schemeClr val="accent6">
                  <a:lumMod val="50000"/>
                </a:schemeClr>
              </a:solidFill>
            </a:endParaRPr>
          </a:p>
        </p:txBody>
      </p:sp>
      <p:sp>
        <p:nvSpPr>
          <p:cNvPr id="22" name="Oval 21">
            <a:extLst>
              <a:ext uri="{FF2B5EF4-FFF2-40B4-BE49-F238E27FC236}">
                <a16:creationId xmlns:a16="http://schemas.microsoft.com/office/drawing/2014/main" id="{6927E4F0-769E-4703-82E8-9058BDB834B6}"/>
              </a:ext>
            </a:extLst>
          </p:cNvPr>
          <p:cNvSpPr/>
          <p:nvPr/>
        </p:nvSpPr>
        <p:spPr>
          <a:xfrm>
            <a:off x="5023639" y="5353966"/>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5</a:t>
            </a:r>
            <a:endParaRPr lang="en-CY" dirty="0">
              <a:solidFill>
                <a:schemeClr val="accent6">
                  <a:lumMod val="50000"/>
                </a:schemeClr>
              </a:solidFill>
            </a:endParaRPr>
          </a:p>
        </p:txBody>
      </p:sp>
      <p:sp>
        <p:nvSpPr>
          <p:cNvPr id="23" name="Oval 22">
            <a:extLst>
              <a:ext uri="{FF2B5EF4-FFF2-40B4-BE49-F238E27FC236}">
                <a16:creationId xmlns:a16="http://schemas.microsoft.com/office/drawing/2014/main" id="{EF4A9865-80D2-4BFB-9B78-92A97072F0C6}"/>
              </a:ext>
            </a:extLst>
          </p:cNvPr>
          <p:cNvSpPr/>
          <p:nvPr/>
        </p:nvSpPr>
        <p:spPr>
          <a:xfrm>
            <a:off x="5043690" y="6529048"/>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6</a:t>
            </a:r>
            <a:endParaRPr lang="en-CY" dirty="0">
              <a:solidFill>
                <a:schemeClr val="accent6">
                  <a:lumMod val="50000"/>
                </a:schemeClr>
              </a:solidFill>
            </a:endParaRPr>
          </a:p>
        </p:txBody>
      </p:sp>
      <p:sp>
        <p:nvSpPr>
          <p:cNvPr id="24" name="Oval 23">
            <a:extLst>
              <a:ext uri="{FF2B5EF4-FFF2-40B4-BE49-F238E27FC236}">
                <a16:creationId xmlns:a16="http://schemas.microsoft.com/office/drawing/2014/main" id="{F6D22002-9E28-47C3-9FA6-38633BC155E8}"/>
              </a:ext>
            </a:extLst>
          </p:cNvPr>
          <p:cNvSpPr/>
          <p:nvPr/>
        </p:nvSpPr>
        <p:spPr>
          <a:xfrm>
            <a:off x="4740090" y="6542842"/>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6</a:t>
            </a:r>
            <a:endParaRPr lang="en-CY" dirty="0">
              <a:solidFill>
                <a:schemeClr val="accent6">
                  <a:lumMod val="50000"/>
                </a:schemeClr>
              </a:solidFill>
            </a:endParaRPr>
          </a:p>
        </p:txBody>
      </p:sp>
      <p:sp>
        <p:nvSpPr>
          <p:cNvPr id="25" name="Oval 24">
            <a:extLst>
              <a:ext uri="{FF2B5EF4-FFF2-40B4-BE49-F238E27FC236}">
                <a16:creationId xmlns:a16="http://schemas.microsoft.com/office/drawing/2014/main" id="{C0B3A4D1-425B-44C1-9110-ECAEA3BF6877}"/>
              </a:ext>
            </a:extLst>
          </p:cNvPr>
          <p:cNvSpPr/>
          <p:nvPr/>
        </p:nvSpPr>
        <p:spPr>
          <a:xfrm>
            <a:off x="4434088" y="6549101"/>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6</a:t>
            </a:r>
            <a:endParaRPr lang="en-CY" dirty="0">
              <a:solidFill>
                <a:schemeClr val="accent6">
                  <a:lumMod val="50000"/>
                </a:schemeClr>
              </a:solidFill>
            </a:endParaRPr>
          </a:p>
        </p:txBody>
      </p:sp>
      <p:sp>
        <p:nvSpPr>
          <p:cNvPr id="26" name="Oval 25">
            <a:extLst>
              <a:ext uri="{FF2B5EF4-FFF2-40B4-BE49-F238E27FC236}">
                <a16:creationId xmlns:a16="http://schemas.microsoft.com/office/drawing/2014/main" id="{483DDF1B-164F-47BB-8B58-8B509CD2EA28}"/>
              </a:ext>
            </a:extLst>
          </p:cNvPr>
          <p:cNvSpPr/>
          <p:nvPr/>
        </p:nvSpPr>
        <p:spPr>
          <a:xfrm>
            <a:off x="4758944" y="1619991"/>
            <a:ext cx="264695" cy="252664"/>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2</a:t>
            </a:r>
            <a:endParaRPr lang="en-CY" dirty="0">
              <a:solidFill>
                <a:schemeClr val="accent6">
                  <a:lumMod val="50000"/>
                </a:schemeClr>
              </a:solidFill>
            </a:endParaRPr>
          </a:p>
        </p:txBody>
      </p:sp>
      <p:sp>
        <p:nvSpPr>
          <p:cNvPr id="2" name="TextBox 1">
            <a:extLst>
              <a:ext uri="{FF2B5EF4-FFF2-40B4-BE49-F238E27FC236}">
                <a16:creationId xmlns:a16="http://schemas.microsoft.com/office/drawing/2014/main" id="{EB91A8CC-4841-4DE7-9E5D-CF929F541323}"/>
              </a:ext>
            </a:extLst>
          </p:cNvPr>
          <p:cNvSpPr txBox="1"/>
          <p:nvPr/>
        </p:nvSpPr>
        <p:spPr>
          <a:xfrm>
            <a:off x="5312901" y="-61942"/>
            <a:ext cx="7059621" cy="1107996"/>
          </a:xfrm>
          <a:prstGeom prst="rect">
            <a:avLst/>
          </a:prstGeom>
          <a:noFill/>
        </p:spPr>
        <p:txBody>
          <a:bodyPr wrap="square" rtlCol="0">
            <a:spAutoFit/>
          </a:bodyPr>
          <a:lstStyle/>
          <a:p>
            <a:r>
              <a:rPr lang="el-GR" sz="2200" b="1" dirty="0">
                <a:solidFill>
                  <a:srgbClr val="B21E92"/>
                </a:solidFill>
                <a:latin typeface="+mj-lt"/>
              </a:rPr>
              <a:t>2. Σημειώνω στην εικόνα τον αριθμό της κάθε παραγράφου (π.χ.       ), έτσι ώστε να αντιστοιχεί ορθά στα διάφορα στάδια του κύκλου του νερού. </a:t>
            </a:r>
            <a:endParaRPr lang="en-CY" sz="2200" b="1" dirty="0">
              <a:solidFill>
                <a:srgbClr val="B21E92"/>
              </a:solidFill>
              <a:latin typeface="+mj-lt"/>
            </a:endParaRPr>
          </a:p>
        </p:txBody>
      </p:sp>
      <p:sp>
        <p:nvSpPr>
          <p:cNvPr id="27" name="Oval 26">
            <a:extLst>
              <a:ext uri="{FF2B5EF4-FFF2-40B4-BE49-F238E27FC236}">
                <a16:creationId xmlns:a16="http://schemas.microsoft.com/office/drawing/2014/main" id="{7FB70E85-577D-478F-A4EE-4B2D84608F88}"/>
              </a:ext>
            </a:extLst>
          </p:cNvPr>
          <p:cNvSpPr/>
          <p:nvPr/>
        </p:nvSpPr>
        <p:spPr>
          <a:xfrm>
            <a:off x="5971309" y="380368"/>
            <a:ext cx="304798" cy="275019"/>
          </a:xfrm>
          <a:prstGeom prst="ellipse">
            <a:avLst/>
          </a:prstGeom>
          <a:solidFill>
            <a:schemeClr val="bg1"/>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6">
                    <a:lumMod val="50000"/>
                  </a:schemeClr>
                </a:solidFill>
              </a:rPr>
              <a:t>2</a:t>
            </a:r>
            <a:endParaRPr lang="en-CY" dirty="0">
              <a:solidFill>
                <a:schemeClr val="accent6">
                  <a:lumMod val="50000"/>
                </a:schemeClr>
              </a:solidFill>
            </a:endParaRPr>
          </a:p>
        </p:txBody>
      </p:sp>
    </p:spTree>
    <p:extLst>
      <p:ext uri="{BB962C8B-B14F-4D97-AF65-F5344CB8AC3E}">
        <p14:creationId xmlns:p14="http://schemas.microsoft.com/office/powerpoint/2010/main" val="527596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2B35E5B-8869-48A4-A42A-8693169BCF04}"/>
              </a:ext>
            </a:extLst>
          </p:cNvPr>
          <p:cNvSpPr>
            <a:spLocks noGrp="1"/>
          </p:cNvSpPr>
          <p:nvPr>
            <p:ph idx="1"/>
          </p:nvPr>
        </p:nvSpPr>
        <p:spPr>
          <a:xfrm>
            <a:off x="0" y="0"/>
            <a:ext cx="12192000" cy="7021776"/>
          </a:xfrm>
        </p:spPr>
        <p:txBody>
          <a:bodyPr>
            <a:normAutofit fontScale="55000" lnSpcReduction="20000"/>
          </a:bodyPr>
          <a:lstStyle/>
          <a:p>
            <a:pPr marL="0" indent="0">
              <a:buNone/>
            </a:pPr>
            <a:r>
              <a:rPr lang="el-GR" sz="3600" b="1" dirty="0">
                <a:solidFill>
                  <a:srgbClr val="B21E92"/>
                </a:solidFill>
                <a:latin typeface="+mj-lt"/>
              </a:rPr>
              <a:t>3. Μελετώ τις διαφάνειες 3 και 4 και συμπληρώνω τις προτάσεις για να περιγράψω τις λειτουργίες </a:t>
            </a:r>
            <a:r>
              <a:rPr lang="el-GR" sz="3600" b="1" i="1" dirty="0">
                <a:solidFill>
                  <a:srgbClr val="B21E92"/>
                </a:solidFill>
                <a:latin typeface="+mj-lt"/>
              </a:rPr>
              <a:t>του</a:t>
            </a:r>
          </a:p>
          <a:p>
            <a:pPr marL="0" indent="0">
              <a:buNone/>
            </a:pPr>
            <a:r>
              <a:rPr lang="el-GR" sz="3600" b="1" i="1" dirty="0">
                <a:solidFill>
                  <a:srgbClr val="B21E92"/>
                </a:solidFill>
                <a:latin typeface="+mj-lt"/>
              </a:rPr>
              <a:t>κύκλου του νερού</a:t>
            </a:r>
            <a:r>
              <a:rPr lang="el-GR" sz="3600" b="1" dirty="0">
                <a:solidFill>
                  <a:srgbClr val="B21E92"/>
                </a:solidFill>
                <a:latin typeface="+mj-lt"/>
              </a:rPr>
              <a:t>, ο οποίος επαναλαμβάνεται ασταμάτητα στη φύση. Χρησιμοποιώ τις πιο κάτω έννοιες (κάποιες</a:t>
            </a:r>
          </a:p>
          <a:p>
            <a:pPr marL="0" indent="0">
              <a:buNone/>
            </a:pPr>
            <a:r>
              <a:rPr lang="el-GR" sz="3600" b="1" dirty="0">
                <a:solidFill>
                  <a:srgbClr val="B21E92"/>
                </a:solidFill>
                <a:latin typeface="+mj-lt"/>
              </a:rPr>
              <a:t>από αυτές περισσότερο από μία φορά):</a:t>
            </a:r>
          </a:p>
          <a:p>
            <a:pPr>
              <a:buFont typeface="Wingdings" panose="05000000000000000000" pitchFamily="2" charset="2"/>
              <a:buChar char="Ø"/>
            </a:pPr>
            <a:endParaRPr lang="el-GR" dirty="0">
              <a:solidFill>
                <a:srgbClr val="7030A0"/>
              </a:solidFill>
            </a:endParaRPr>
          </a:p>
          <a:p>
            <a:pPr>
              <a:buFont typeface="Wingdings" panose="05000000000000000000" pitchFamily="2" charset="2"/>
              <a:buChar char="Ø"/>
            </a:pPr>
            <a:endParaRPr lang="el-GR" sz="2400" dirty="0">
              <a:solidFill>
                <a:srgbClr val="7030A0"/>
              </a:solidFill>
            </a:endParaRPr>
          </a:p>
          <a:p>
            <a:pPr marL="0" indent="0">
              <a:buNone/>
            </a:pPr>
            <a:endParaRPr lang="el-GR" sz="2400" dirty="0">
              <a:solidFill>
                <a:srgbClr val="7030A0"/>
              </a:solidFill>
            </a:endParaRPr>
          </a:p>
          <a:p>
            <a:pPr marL="0" indent="0">
              <a:buNone/>
            </a:pPr>
            <a:endParaRPr lang="el-GR" sz="2400" dirty="0">
              <a:solidFill>
                <a:srgbClr val="7030A0"/>
              </a:solidFill>
            </a:endParaRPr>
          </a:p>
          <a:p>
            <a:pPr marL="0" indent="0">
              <a:buNone/>
            </a:pPr>
            <a:endParaRPr lang="el-GR" sz="2400" dirty="0">
              <a:solidFill>
                <a:srgbClr val="7030A0"/>
              </a:solidFill>
            </a:endParaRPr>
          </a:p>
          <a:p>
            <a:pPr marL="0" indent="0">
              <a:buNone/>
            </a:pPr>
            <a:endParaRPr lang="el-GR" sz="2600" dirty="0">
              <a:solidFill>
                <a:srgbClr val="7030A0"/>
              </a:solidFill>
            </a:endParaRPr>
          </a:p>
          <a:p>
            <a:pPr marL="0" indent="0">
              <a:buNone/>
            </a:pPr>
            <a:endParaRPr lang="el-GR" sz="2600" dirty="0">
              <a:solidFill>
                <a:srgbClr val="7030A0"/>
              </a:solidFill>
            </a:endParaRPr>
          </a:p>
          <a:p>
            <a:r>
              <a:rPr lang="el-GR" sz="3500" dirty="0">
                <a:solidFill>
                  <a:srgbClr val="7030A0"/>
                </a:solidFill>
              </a:rPr>
              <a:t>Ο …………………….   …………………………. τον πλανήτη. Το ……………… που βρίσκεται στην επιφάνεια της γης, δηλαδή στις</a:t>
            </a:r>
          </a:p>
          <a:p>
            <a:pPr marL="0" indent="0">
              <a:buNone/>
            </a:pPr>
            <a:r>
              <a:rPr lang="el-GR" sz="3500" dirty="0">
                <a:solidFill>
                  <a:srgbClr val="7030A0"/>
                </a:solidFill>
              </a:rPr>
              <a:t>…………………………., στα ………………………….., στη ……………………….., κ.ά. θερμαίνεται, μετατρέπεται σε ……………………………..</a:t>
            </a:r>
          </a:p>
          <a:p>
            <a:pPr marL="0" indent="0">
              <a:buNone/>
            </a:pPr>
            <a:r>
              <a:rPr lang="el-GR" sz="3500" dirty="0">
                <a:solidFill>
                  <a:srgbClr val="7030A0"/>
                </a:solidFill>
              </a:rPr>
              <a:t>και ……………………………… . Αλλάζει δηλαδή από ………………………… σε ………………………… μορφή.</a:t>
            </a:r>
          </a:p>
          <a:p>
            <a:r>
              <a:rPr lang="el-GR" sz="3500" dirty="0">
                <a:solidFill>
                  <a:srgbClr val="7030A0"/>
                </a:solidFill>
              </a:rPr>
              <a:t>Υδρατμοί δημιουργούνται και από τη …………………………. των …………………….. .</a:t>
            </a:r>
          </a:p>
          <a:p>
            <a:r>
              <a:rPr lang="el-GR" sz="3500" dirty="0">
                <a:solidFill>
                  <a:srgbClr val="7030A0"/>
                </a:solidFill>
              </a:rPr>
              <a:t>Οι ……………………………… ανεβαίνουν ψηλά στην ………………………………… όπου η ………………………………. είναι πιο χαμηλή,</a:t>
            </a:r>
          </a:p>
          <a:p>
            <a:pPr marL="0" indent="0">
              <a:buNone/>
            </a:pPr>
            <a:r>
              <a:rPr lang="el-GR" sz="3500" dirty="0">
                <a:solidFill>
                  <a:srgbClr val="7030A0"/>
                </a:solidFill>
              </a:rPr>
              <a:t>………………………………….. και μετατρέπονται σε σταγόνες νερού, δηλαδή ……………………….……………, και δημιουργούν</a:t>
            </a:r>
          </a:p>
          <a:p>
            <a:pPr marL="0" indent="0">
              <a:buNone/>
            </a:pPr>
            <a:r>
              <a:rPr lang="el-GR" sz="3500" dirty="0">
                <a:solidFill>
                  <a:srgbClr val="7030A0"/>
                </a:solidFill>
              </a:rPr>
              <a:t>τα …………………………………. .</a:t>
            </a:r>
          </a:p>
          <a:p>
            <a:r>
              <a:rPr lang="el-GR" sz="3500" dirty="0">
                <a:solidFill>
                  <a:srgbClr val="7030A0"/>
                </a:solidFill>
              </a:rPr>
              <a:t>Όταν πολλά σταγονίδια ενωθούν μεταξύ τους, δημιουργούν βαριές ………………………, οι οποίες πέφτουν και πάλι στη γη σε</a:t>
            </a:r>
          </a:p>
          <a:p>
            <a:pPr marL="0" indent="0">
              <a:buNone/>
            </a:pPr>
            <a:r>
              <a:rPr lang="el-GR" sz="3500" dirty="0">
                <a:solidFill>
                  <a:srgbClr val="7030A0"/>
                </a:solidFill>
              </a:rPr>
              <a:t>…..………………….. μορφή, δηλαδή ως ……………..…… ή σε ……………………… μορφή, δηλαδή ως ………………….. ή ……………………… .</a:t>
            </a:r>
          </a:p>
          <a:p>
            <a:r>
              <a:rPr lang="el-GR" sz="3500" dirty="0">
                <a:solidFill>
                  <a:srgbClr val="7030A0"/>
                </a:solidFill>
              </a:rPr>
              <a:t>Το νερό που επιστρέφει στη ………………. πέφτει στη θάλασσα ή …………………………….. τις λίμνες, τα ποτάμια καθώς</a:t>
            </a:r>
          </a:p>
          <a:p>
            <a:pPr marL="0" indent="0">
              <a:buNone/>
            </a:pPr>
            <a:r>
              <a:rPr lang="el-GR" sz="3500" dirty="0">
                <a:solidFill>
                  <a:srgbClr val="7030A0"/>
                </a:solidFill>
              </a:rPr>
              <a:t>και τα …………………… νερά. </a:t>
            </a:r>
          </a:p>
          <a:p>
            <a:pPr marL="0" indent="0">
              <a:buNone/>
            </a:pPr>
            <a:endParaRPr lang="el-GR" sz="2400" dirty="0">
              <a:solidFill>
                <a:srgbClr val="7030A0"/>
              </a:solidFill>
            </a:endParaRPr>
          </a:p>
        </p:txBody>
      </p:sp>
      <p:sp>
        <p:nvSpPr>
          <p:cNvPr id="12" name="Rectangle: Folded Corner 11">
            <a:extLst>
              <a:ext uri="{FF2B5EF4-FFF2-40B4-BE49-F238E27FC236}">
                <a16:creationId xmlns:a16="http://schemas.microsoft.com/office/drawing/2014/main" id="{9A3B47BB-05EA-42A3-90C1-D555BE0ED019}"/>
              </a:ext>
            </a:extLst>
          </p:cNvPr>
          <p:cNvSpPr/>
          <p:nvPr/>
        </p:nvSpPr>
        <p:spPr>
          <a:xfrm>
            <a:off x="556207" y="1017645"/>
            <a:ext cx="11153573" cy="1596788"/>
          </a:xfrm>
          <a:prstGeom prst="foldedCorner">
            <a:avLst>
              <a:gd name="adj" fmla="val 41342"/>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ct val="150000"/>
              </a:lnSpc>
            </a:pPr>
            <a:endParaRPr lang="el-GR" dirty="0"/>
          </a:p>
          <a:p>
            <a:pPr>
              <a:lnSpc>
                <a:spcPct val="150000"/>
              </a:lnSpc>
            </a:pPr>
            <a:r>
              <a:rPr lang="el-GR" dirty="0"/>
              <a:t>νερό		λίμνη		ποτάμι		θάλασσα		ήλιος		θερμοκρασία	</a:t>
            </a:r>
          </a:p>
          <a:p>
            <a:pPr>
              <a:lnSpc>
                <a:spcPct val="150000"/>
              </a:lnSpc>
            </a:pPr>
            <a:r>
              <a:rPr lang="el-GR" dirty="0"/>
              <a:t>ατμόσφαιρα	εξατμίζεται	υδρατμός 	φυτά		διαπνοή		υγροποιούνται </a:t>
            </a:r>
          </a:p>
          <a:p>
            <a:pPr>
              <a:lnSpc>
                <a:spcPct val="150000"/>
              </a:lnSpc>
            </a:pPr>
            <a:r>
              <a:rPr lang="el-GR" dirty="0"/>
              <a:t>σύννεφο		βροχή		χιόνι		θερμαίνει	ψύχεται		υπόγεια </a:t>
            </a:r>
          </a:p>
          <a:p>
            <a:pPr>
              <a:lnSpc>
                <a:spcPct val="150000"/>
              </a:lnSpc>
            </a:pPr>
            <a:r>
              <a:rPr lang="el-GR" dirty="0"/>
              <a:t>χαλάζι		γη		εμπλουτίζει	στερεή		υγρή		αέρια</a:t>
            </a:r>
            <a:endParaRPr lang="en-CY" dirty="0"/>
          </a:p>
        </p:txBody>
      </p:sp>
      <p:sp>
        <p:nvSpPr>
          <p:cNvPr id="5" name="TextBox 4">
            <a:extLst>
              <a:ext uri="{FF2B5EF4-FFF2-40B4-BE49-F238E27FC236}">
                <a16:creationId xmlns:a16="http://schemas.microsoft.com/office/drawing/2014/main" id="{84A944A3-6D7D-4D20-AEF7-CE901D7FF028}"/>
              </a:ext>
            </a:extLst>
          </p:cNvPr>
          <p:cNvSpPr txBox="1"/>
          <p:nvPr/>
        </p:nvSpPr>
        <p:spPr>
          <a:xfrm>
            <a:off x="11250030" y="-49341"/>
            <a:ext cx="996562" cy="307777"/>
          </a:xfrm>
          <a:prstGeom prst="rect">
            <a:avLst/>
          </a:prstGeom>
          <a:noFill/>
        </p:spPr>
        <p:txBody>
          <a:bodyPr wrap="square" rtlCol="0">
            <a:spAutoFit/>
          </a:bodyPr>
          <a:lstStyle/>
          <a:p>
            <a:r>
              <a:rPr lang="el-GR" sz="1400" b="1" dirty="0"/>
              <a:t>Μάθημα 2</a:t>
            </a:r>
            <a:endParaRPr lang="en-CY" sz="1400" b="1" dirty="0"/>
          </a:p>
        </p:txBody>
      </p:sp>
    </p:spTree>
    <p:extLst>
      <p:ext uri="{BB962C8B-B14F-4D97-AF65-F5344CB8AC3E}">
        <p14:creationId xmlns:p14="http://schemas.microsoft.com/office/powerpoint/2010/main" val="238150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1BFAF-E244-4A5E-B1A5-EA1F6FD6E465}"/>
              </a:ext>
            </a:extLst>
          </p:cNvPr>
          <p:cNvSpPr>
            <a:spLocks noGrp="1"/>
          </p:cNvSpPr>
          <p:nvPr>
            <p:ph type="title"/>
          </p:nvPr>
        </p:nvSpPr>
        <p:spPr>
          <a:xfrm>
            <a:off x="0" y="101897"/>
            <a:ext cx="12192000" cy="687822"/>
          </a:xfrm>
        </p:spPr>
        <p:txBody>
          <a:bodyPr>
            <a:normAutofit fontScale="90000"/>
          </a:bodyPr>
          <a:lstStyle/>
          <a:p>
            <a:r>
              <a:rPr lang="el-GR" sz="2400" b="1" dirty="0">
                <a:solidFill>
                  <a:srgbClr val="B21E92"/>
                </a:solidFill>
              </a:rPr>
              <a:t>4. Παρατηρούμε τις φωτογραφίες και γράφουμε λεζάντες, για να περιγράψουμε </a:t>
            </a:r>
            <a:r>
              <a:rPr lang="el-GR" sz="2400" b="1" i="1" dirty="0">
                <a:solidFill>
                  <a:srgbClr val="B21E92"/>
                </a:solidFill>
              </a:rPr>
              <a:t>πώς οι άνθρωποι βρίσκουν στη φύση το νερό </a:t>
            </a:r>
            <a:r>
              <a:rPr lang="el-GR" sz="2400" b="1" dirty="0">
                <a:solidFill>
                  <a:srgbClr val="B21E92"/>
                </a:solidFill>
              </a:rPr>
              <a:t>που χρειάζονται. </a:t>
            </a:r>
            <a:br>
              <a:rPr lang="en-CY" sz="2200" b="1" dirty="0">
                <a:solidFill>
                  <a:srgbClr val="B21E92"/>
                </a:solidFill>
              </a:rPr>
            </a:br>
            <a:endParaRPr lang="en-CY" sz="2200" b="1" dirty="0">
              <a:solidFill>
                <a:srgbClr val="B21E92"/>
              </a:solidFill>
            </a:endParaRPr>
          </a:p>
        </p:txBody>
      </p:sp>
      <p:graphicFrame>
        <p:nvGraphicFramePr>
          <p:cNvPr id="5" name="Content Placeholder 4">
            <a:extLst>
              <a:ext uri="{FF2B5EF4-FFF2-40B4-BE49-F238E27FC236}">
                <a16:creationId xmlns:a16="http://schemas.microsoft.com/office/drawing/2014/main" id="{CEB22241-DF9C-4B86-A50E-684A4FD1CE06}"/>
              </a:ext>
            </a:extLst>
          </p:cNvPr>
          <p:cNvGraphicFramePr>
            <a:graphicFrameLocks noGrp="1"/>
          </p:cNvGraphicFramePr>
          <p:nvPr>
            <p:ph idx="1"/>
            <p:extLst>
              <p:ext uri="{D42A27DB-BD31-4B8C-83A1-F6EECF244321}">
                <p14:modId xmlns:p14="http://schemas.microsoft.com/office/powerpoint/2010/main" val="330044184"/>
              </p:ext>
            </p:extLst>
          </p:nvPr>
        </p:nvGraphicFramePr>
        <p:xfrm>
          <a:off x="809495" y="719137"/>
          <a:ext cx="10219836" cy="5967115"/>
        </p:xfrm>
        <a:graphic>
          <a:graphicData uri="http://schemas.openxmlformats.org/drawingml/2006/table">
            <a:tbl>
              <a:tblPr firstRow="1" firstCol="1" bandRow="1"/>
              <a:tblGrid>
                <a:gridCol w="3288956">
                  <a:extLst>
                    <a:ext uri="{9D8B030D-6E8A-4147-A177-3AD203B41FA5}">
                      <a16:colId xmlns:a16="http://schemas.microsoft.com/office/drawing/2014/main" val="3310447502"/>
                    </a:ext>
                  </a:extLst>
                </a:gridCol>
                <a:gridCol w="3465440">
                  <a:extLst>
                    <a:ext uri="{9D8B030D-6E8A-4147-A177-3AD203B41FA5}">
                      <a16:colId xmlns:a16="http://schemas.microsoft.com/office/drawing/2014/main" val="1427660326"/>
                    </a:ext>
                  </a:extLst>
                </a:gridCol>
                <a:gridCol w="3465440">
                  <a:extLst>
                    <a:ext uri="{9D8B030D-6E8A-4147-A177-3AD203B41FA5}">
                      <a16:colId xmlns:a16="http://schemas.microsoft.com/office/drawing/2014/main" val="2282775741"/>
                    </a:ext>
                  </a:extLst>
                </a:gridCol>
              </a:tblGrid>
              <a:tr h="2142877">
                <a:tc>
                  <a:txBody>
                    <a:bodyPr/>
                    <a:lstStyle/>
                    <a:p>
                      <a:pPr algn="ctr">
                        <a:lnSpc>
                          <a:spcPct val="115000"/>
                        </a:lnSpc>
                        <a:spcAft>
                          <a:spcPts val="0"/>
                        </a:spcAft>
                      </a:pPr>
                      <a:r>
                        <a:rPr lang="el-GR" sz="600">
                          <a:effectLst/>
                          <a:latin typeface="Cambria" panose="02040503050406030204" pitchFamily="18" charset="0"/>
                          <a:ea typeface="Times New Roman" panose="02020603050405020304" pitchFamily="18" charset="0"/>
                          <a:cs typeface="Times New Roman" panose="02020603050405020304" pitchFamily="18" charset="0"/>
                        </a:rPr>
                        <a:t> </a:t>
                      </a:r>
                      <a:endParaRPr lang="en-CY" sz="8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l-GR" sz="600">
                          <a:effectLst/>
                          <a:latin typeface="Cambria" panose="02040503050406030204" pitchFamily="18" charset="0"/>
                          <a:ea typeface="Times New Roman" panose="02020603050405020304" pitchFamily="18" charset="0"/>
                          <a:cs typeface="Times New Roman" panose="02020603050405020304" pitchFamily="18" charset="0"/>
                        </a:rPr>
                        <a:t> </a:t>
                      </a:r>
                      <a:endParaRPr lang="en-CY"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6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514895"/>
                  </a:ext>
                </a:extLst>
              </a:tr>
              <a:tr h="871652">
                <a:tc>
                  <a:txBody>
                    <a:bodyPr/>
                    <a:lstStyle/>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9082325"/>
                  </a:ext>
                </a:extLst>
              </a:tr>
              <a:tr h="1920344">
                <a:tc>
                  <a:txBody>
                    <a:bodyPr/>
                    <a:lstStyle/>
                    <a:p>
                      <a:pPr algn="ctr">
                        <a:lnSpc>
                          <a:spcPct val="115000"/>
                        </a:lnSpc>
                        <a:spcAft>
                          <a:spcPts val="0"/>
                        </a:spcAft>
                      </a:pPr>
                      <a:r>
                        <a:rPr lang="el-GR" sz="6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6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l-GR" sz="6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24196"/>
                  </a:ext>
                </a:extLst>
              </a:tr>
              <a:tr h="1032242">
                <a:tc>
                  <a:txBody>
                    <a:bodyPr/>
                    <a:lstStyle/>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l-GR" sz="800" dirty="0">
                          <a:effectLst/>
                          <a:latin typeface="Cambria" panose="02040503050406030204" pitchFamily="18" charset="0"/>
                          <a:ea typeface="Times New Roman" panose="02020603050405020304" pitchFamily="18" charset="0"/>
                          <a:cs typeface="Times New Roman" panose="02020603050405020304" pitchFamily="18" charset="0"/>
                        </a:rPr>
                        <a:t>.…………………………………………………………………………………………………………......</a:t>
                      </a: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en-CY"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197" marR="471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9087158"/>
                  </a:ext>
                </a:extLst>
              </a:tr>
            </a:tbl>
          </a:graphicData>
        </a:graphic>
      </p:graphicFrame>
      <p:grpSp>
        <p:nvGrpSpPr>
          <p:cNvPr id="7" name="Group 6">
            <a:extLst>
              <a:ext uri="{FF2B5EF4-FFF2-40B4-BE49-F238E27FC236}">
                <a16:creationId xmlns:a16="http://schemas.microsoft.com/office/drawing/2014/main" id="{A899FBA2-7C72-4640-B10D-D83EE4ED1007}"/>
              </a:ext>
            </a:extLst>
          </p:cNvPr>
          <p:cNvGrpSpPr/>
          <p:nvPr/>
        </p:nvGrpSpPr>
        <p:grpSpPr>
          <a:xfrm>
            <a:off x="949592" y="789719"/>
            <a:ext cx="9995533" cy="4803968"/>
            <a:chOff x="676632" y="789719"/>
            <a:chExt cx="9995533" cy="4803968"/>
          </a:xfrm>
        </p:grpSpPr>
        <p:pic>
          <p:nvPicPr>
            <p:cNvPr id="2056" name="Picture 18">
              <a:extLst>
                <a:ext uri="{FF2B5EF4-FFF2-40B4-BE49-F238E27FC236}">
                  <a16:creationId xmlns:a16="http://schemas.microsoft.com/office/drawing/2014/main" id="{ABACAAE0-2D3A-4B84-A421-C99ABE7960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4355" y="4679602"/>
              <a:ext cx="1368884" cy="911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7" name="Picture 20">
              <a:extLst>
                <a:ext uri="{FF2B5EF4-FFF2-40B4-BE49-F238E27FC236}">
                  <a16:creationId xmlns:a16="http://schemas.microsoft.com/office/drawing/2014/main" id="{B7309C8B-EFF7-4D43-B655-E253B7EF71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5965" y="3779086"/>
              <a:ext cx="2246200" cy="14969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62" name="Picture 17">
              <a:extLst>
                <a:ext uri="{FF2B5EF4-FFF2-40B4-BE49-F238E27FC236}">
                  <a16:creationId xmlns:a16="http://schemas.microsoft.com/office/drawing/2014/main" id="{ED35793A-08CB-4A67-880A-786FB19474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9643" y="894483"/>
              <a:ext cx="3010073" cy="168910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61" name="Picture 16">
              <a:extLst>
                <a:ext uri="{FF2B5EF4-FFF2-40B4-BE49-F238E27FC236}">
                  <a16:creationId xmlns:a16="http://schemas.microsoft.com/office/drawing/2014/main" id="{9461147D-AF35-4D86-B522-82543503E1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632" y="3871567"/>
              <a:ext cx="3089405" cy="16192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60" name="Picture 13">
              <a:extLst>
                <a:ext uri="{FF2B5EF4-FFF2-40B4-BE49-F238E27FC236}">
                  <a16:creationId xmlns:a16="http://schemas.microsoft.com/office/drawing/2014/main" id="{0EAA40D6-32BE-4B13-A92B-27E263003C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8947" y="862883"/>
              <a:ext cx="2937191" cy="19574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9" name="Picture 12">
              <a:extLst>
                <a:ext uri="{FF2B5EF4-FFF2-40B4-BE49-F238E27FC236}">
                  <a16:creationId xmlns:a16="http://schemas.microsoft.com/office/drawing/2014/main" id="{4B8C0987-6BDC-4051-AF3E-6EAA32D4C4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4747" y="3802079"/>
              <a:ext cx="2688312" cy="179160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8" name="Picture 14">
              <a:extLst>
                <a:ext uri="{FF2B5EF4-FFF2-40B4-BE49-F238E27FC236}">
                  <a16:creationId xmlns:a16="http://schemas.microsoft.com/office/drawing/2014/main" id="{1D1EBD76-7497-4D7B-8073-2AC0EDD94FE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9495" y="789719"/>
              <a:ext cx="2798974" cy="199558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5E46C01-87D2-4B89-A54E-1BC8DB2B28CB}"/>
                </a:ext>
              </a:extLst>
            </p:cNvPr>
            <p:cNvSpPr txBox="1"/>
            <p:nvPr/>
          </p:nvSpPr>
          <p:spPr>
            <a:xfrm>
              <a:off x="7394355" y="3735087"/>
              <a:ext cx="1001584" cy="861774"/>
            </a:xfrm>
            <a:prstGeom prst="rect">
              <a:avLst/>
            </a:prstGeom>
            <a:noFill/>
          </p:spPr>
          <p:txBody>
            <a:bodyPr wrap="square" lIns="0" tIns="0" rIns="0" bIns="0" rtlCol="0">
              <a:spAutoFit/>
            </a:bodyPr>
            <a:lstStyle/>
            <a:p>
              <a:pPr algn="ctr"/>
              <a:r>
                <a:rPr lang="el-GR" sz="1400" b="1" dirty="0"/>
                <a:t>γεώτρηση (τρυπούν βαθιά στο έδαφος)</a:t>
              </a:r>
              <a:endParaRPr lang="en-CY" sz="1400" b="1" dirty="0"/>
            </a:p>
          </p:txBody>
        </p:sp>
        <p:sp>
          <p:nvSpPr>
            <p:cNvPr id="21" name="TextBox 20">
              <a:extLst>
                <a:ext uri="{FF2B5EF4-FFF2-40B4-BE49-F238E27FC236}">
                  <a16:creationId xmlns:a16="http://schemas.microsoft.com/office/drawing/2014/main" id="{C5F9284C-1291-4085-8DCC-03444232C25B}"/>
                </a:ext>
              </a:extLst>
            </p:cNvPr>
            <p:cNvSpPr txBox="1"/>
            <p:nvPr/>
          </p:nvSpPr>
          <p:spPr>
            <a:xfrm>
              <a:off x="9085874" y="5310651"/>
              <a:ext cx="1368884" cy="215444"/>
            </a:xfrm>
            <a:prstGeom prst="rect">
              <a:avLst/>
            </a:prstGeom>
            <a:noFill/>
          </p:spPr>
          <p:txBody>
            <a:bodyPr wrap="square" lIns="0" tIns="0" rIns="0" bIns="0" rtlCol="0">
              <a:spAutoFit/>
            </a:bodyPr>
            <a:lstStyle/>
            <a:p>
              <a:pPr algn="ctr"/>
              <a:r>
                <a:rPr lang="el-GR" sz="1400" b="1" dirty="0"/>
                <a:t>γεωτρύπανο</a:t>
              </a:r>
            </a:p>
          </p:txBody>
        </p:sp>
      </p:grpSp>
    </p:spTree>
    <p:extLst>
      <p:ext uri="{BB962C8B-B14F-4D97-AF65-F5344CB8AC3E}">
        <p14:creationId xmlns:p14="http://schemas.microsoft.com/office/powerpoint/2010/main" val="2994366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2628</TotalTime>
  <Words>1048</Words>
  <Application>Microsoft Office PowerPoint</Application>
  <PresentationFormat>Widescreen</PresentationFormat>
  <Paragraphs>134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vt:lpstr>
      <vt:lpstr>Wingdings</vt:lpstr>
      <vt:lpstr>Office Theme</vt:lpstr>
      <vt:lpstr>Το νερό στην Κύπρο (Μέρος Α)</vt:lpstr>
      <vt:lpstr>Σημειώσεις για τον τρόπο εργασίας μου.</vt:lpstr>
      <vt:lpstr>Α. Πού βρίσκουμε το νερό που χρειαζόμαστε; </vt:lpstr>
      <vt:lpstr>PowerPoint Presentation</vt:lpstr>
      <vt:lpstr>PowerPoint Presentation</vt:lpstr>
      <vt:lpstr>4. Παρατηρούμε τις φωτογραφίες και γράφουμε λεζάντες, για να περιγράψουμε πώς οι άνθρωποι βρίσκουν στη φύση το νερό που χρειάζονται.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Βόρεια Αμερική</dc:title>
  <dc:creator>user</dc:creator>
  <cp:lastModifiedBy>Theodora Damianou</cp:lastModifiedBy>
  <cp:revision>142</cp:revision>
  <dcterms:created xsi:type="dcterms:W3CDTF">2020-03-21T13:27:57Z</dcterms:created>
  <dcterms:modified xsi:type="dcterms:W3CDTF">2020-04-05T13:42:50Z</dcterms:modified>
</cp:coreProperties>
</file>