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handoutMasterIdLst>
    <p:handoutMasterId r:id="rId12"/>
  </p:handoutMasterIdLst>
  <p:sldIdLst>
    <p:sldId id="272" r:id="rId2"/>
    <p:sldId id="257" r:id="rId3"/>
    <p:sldId id="266" r:id="rId4"/>
    <p:sldId id="271" r:id="rId5"/>
    <p:sldId id="275" r:id="rId6"/>
    <p:sldId id="280" r:id="rId7"/>
    <p:sldId id="274" r:id="rId8"/>
    <p:sldId id="279" r:id="rId9"/>
    <p:sldId id="278"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CB504"/>
    <a:srgbClr val="9D9D9D"/>
    <a:srgbClr val="F88F0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l-GR" smtClean="0"/>
              <a:t>Οι φίλοι μας τα ζώα, Α΄- Δ΄ τάξη</a:t>
            </a:r>
            <a:endParaRPr lang="el-G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9FFFE2-8DE9-4AB6-B932-78148293DFED}" type="datetimeFigureOut">
              <a:rPr lang="el-GR" smtClean="0"/>
              <a:pPr/>
              <a:t>28/1/2021</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B158CF-6677-45E5-9564-B5FDF2F6F556}" type="slidenum">
              <a:rPr lang="el-GR" smtClean="0"/>
              <a:pPr/>
              <a:t>‹#›</a:t>
            </a:fld>
            <a:endParaRPr lang="el-GR"/>
          </a:p>
        </p:txBody>
      </p:sp>
    </p:spTree>
    <p:extLst>
      <p:ext uri="{BB962C8B-B14F-4D97-AF65-F5344CB8AC3E}">
        <p14:creationId xmlns:p14="http://schemas.microsoft.com/office/powerpoint/2010/main" xmlns="" val="2849349386"/>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l-GR" smtClean="0"/>
              <a:t>Οι φίλοι μας τα ζώα, Α΄- Δ΄ τάξη</a:t>
            </a:r>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1161-3421-4402-88D4-A038E34F613F}" type="datetimeFigureOut">
              <a:rPr lang="el-GR" smtClean="0"/>
              <a:pPr/>
              <a:t>28/1/2021</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6F49D-E906-4BAB-81A3-4917790BF0EB}" type="slidenum">
              <a:rPr lang="el-GR" smtClean="0"/>
              <a:pPr/>
              <a:t>‹#›</a:t>
            </a:fld>
            <a:endParaRPr lang="el-GR"/>
          </a:p>
        </p:txBody>
      </p:sp>
    </p:spTree>
    <p:extLst>
      <p:ext uri="{BB962C8B-B14F-4D97-AF65-F5344CB8AC3E}">
        <p14:creationId xmlns:p14="http://schemas.microsoft.com/office/powerpoint/2010/main" xmlns="" val="259076016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5" name="Header Placeholder 4"/>
          <p:cNvSpPr>
            <a:spLocks noGrp="1"/>
          </p:cNvSpPr>
          <p:nvPr>
            <p:ph type="hdr" sz="quarter" idx="11"/>
          </p:nvPr>
        </p:nvSpPr>
        <p:spPr/>
        <p:txBody>
          <a:bodyPr/>
          <a:lstStyle/>
          <a:p>
            <a:r>
              <a:rPr lang="el-GR" smtClean="0"/>
              <a:t>Οι φίλοι μας τα ζώα, Α΄- Δ΄ τάξη</a:t>
            </a:r>
            <a:endParaRPr lang="el-GR"/>
          </a:p>
        </p:txBody>
      </p:sp>
    </p:spTree>
    <p:extLst>
      <p:ext uri="{BB962C8B-B14F-4D97-AF65-F5344CB8AC3E}">
        <p14:creationId xmlns:p14="http://schemas.microsoft.com/office/powerpoint/2010/main" xmlns="" val="94282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Header Placeholder 3"/>
          <p:cNvSpPr>
            <a:spLocks noGrp="1"/>
          </p:cNvSpPr>
          <p:nvPr>
            <p:ph type="hdr" sz="quarter" idx="10"/>
          </p:nvPr>
        </p:nvSpPr>
        <p:spPr/>
        <p:txBody>
          <a:bodyPr/>
          <a:lstStyle/>
          <a:p>
            <a:r>
              <a:rPr lang="el-GR" smtClean="0"/>
              <a:t>Οι φίλοι μας τα ζώα, Α΄- Δ΄ τάξη</a:t>
            </a:r>
            <a:endParaRPr lang="el-GR"/>
          </a:p>
        </p:txBody>
      </p:sp>
    </p:spTree>
    <p:extLst>
      <p:ext uri="{BB962C8B-B14F-4D97-AF65-F5344CB8AC3E}">
        <p14:creationId xmlns:p14="http://schemas.microsoft.com/office/powerpoint/2010/main" xmlns="" val="81603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C7F14E6-A539-4AE1-9915-41648995AF96}" type="datetime1">
              <a:rPr lang="en-US" smtClean="0"/>
              <a:pPr/>
              <a:t>1/28/2021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el-GR" smtClean="0"/>
              <a:t>Ομάδα Εικαστικών Τεχνών, Μάρτιος 2020</a:t>
            </a:r>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1D97EC-FF25-47C0-B3B0-BE9A69C26C19}" type="datetime1">
              <a:rPr lang="en-US" smtClean="0"/>
              <a:pPr/>
              <a:t>1/28/2021</a:t>
            </a:fld>
            <a:endParaRPr lang="en-US" dirty="0"/>
          </a:p>
        </p:txBody>
      </p:sp>
      <p:sp>
        <p:nvSpPr>
          <p:cNvPr id="5" name="Footer Placeholder 4"/>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C6808-5E93-42D9-A148-006F2937A4EC}" type="datetime1">
              <a:rPr lang="en-US" smtClean="0"/>
              <a:pPr/>
              <a:t>1/28/2021</a:t>
            </a:fld>
            <a:endParaRPr lang="en-US" dirty="0"/>
          </a:p>
        </p:txBody>
      </p:sp>
      <p:sp>
        <p:nvSpPr>
          <p:cNvPr id="5" name="Footer Placeholder 4"/>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A89CDA-8314-418E-8CDE-25E6936E2A44}" type="datetime1">
              <a:rPr lang="en-US" smtClean="0"/>
              <a:pPr/>
              <a:t>1/28/2021</a:t>
            </a:fld>
            <a:endParaRPr lang="en-US" dirty="0"/>
          </a:p>
        </p:txBody>
      </p:sp>
      <p:sp>
        <p:nvSpPr>
          <p:cNvPr id="5" name="Footer Placeholder 4"/>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069298A-169D-4094-8B8F-A2FCBB288CB3}" type="datetime1">
              <a:rPr lang="en-US" smtClean="0"/>
              <a:pPr/>
              <a:t>1/28/2021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el-GR" smtClean="0"/>
              <a:t>Ομάδα Εικαστικών Τεχνών, Μάρτιος 2020</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D2EDFE-1374-4E34-BB23-720961D1A98F}" type="datetime1">
              <a:rPr lang="en-US" smtClean="0"/>
              <a:pPr/>
              <a:t>1/28/2021</a:t>
            </a:fld>
            <a:endParaRPr lang="en-US" dirty="0"/>
          </a:p>
        </p:txBody>
      </p:sp>
      <p:sp>
        <p:nvSpPr>
          <p:cNvPr id="6" name="Footer Placeholder 5"/>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81C7D8-78AD-4AD4-9DA0-8CE13B334932}" type="datetime1">
              <a:rPr lang="en-US" smtClean="0"/>
              <a:pPr/>
              <a:t>1/28/2021</a:t>
            </a:fld>
            <a:endParaRPr lang="en-US" dirty="0"/>
          </a:p>
        </p:txBody>
      </p:sp>
      <p:sp>
        <p:nvSpPr>
          <p:cNvPr id="8" name="Footer Placeholder 7"/>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CE5851-B64F-457F-8EA1-F56C9BFA7A7E}" type="datetime1">
              <a:rPr lang="en-US" smtClean="0"/>
              <a:pPr/>
              <a:t>1/28/2021</a:t>
            </a:fld>
            <a:endParaRPr lang="en-US" dirty="0"/>
          </a:p>
        </p:txBody>
      </p:sp>
      <p:sp>
        <p:nvSpPr>
          <p:cNvPr id="4" name="Footer Placeholder 3"/>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F7D07-3B49-4514-85B2-FCA3C32B0B0E}" type="datetime1">
              <a:rPr lang="en-US" smtClean="0"/>
              <a:pPr/>
              <a:t>1/28/2021</a:t>
            </a:fld>
            <a:endParaRPr lang="en-US" dirty="0"/>
          </a:p>
        </p:txBody>
      </p:sp>
      <p:sp>
        <p:nvSpPr>
          <p:cNvPr id="3" name="Footer Placeholder 2"/>
          <p:cNvSpPr>
            <a:spLocks noGrp="1"/>
          </p:cNvSpPr>
          <p:nvPr>
            <p:ph type="ftr" sz="quarter" idx="11"/>
          </p:nvPr>
        </p:nvSpPr>
        <p:spPr/>
        <p:txBody>
          <a:bodyPr/>
          <a:lstStyle/>
          <a:p>
            <a:r>
              <a:rPr lang="el-GR" smtClean="0"/>
              <a:t>Ομάδα Εικαστικών Τεχνών, Μάρτιος 2020</a:t>
            </a:r>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3B7861E6-5452-4188-B3F5-CC2A9D64C785}" type="datetime1">
              <a:rPr lang="en-US" smtClean="0"/>
              <a:pPr/>
              <a:t>1/28/2021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r>
              <a:rPr lang="el-GR" smtClean="0"/>
              <a:t>Ομάδα Εικαστικών Τεχνών, Μάρτιος 2020</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pPr/>
              <a:t>‹#›</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BEFBB24-58CE-4CF8-8360-2D56A170B77D}" type="datetime1">
              <a:rPr lang="en-US" smtClean="0"/>
              <a:pPr/>
              <a:t>1/28/2021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r>
              <a:rPr lang="el-GR" smtClean="0"/>
              <a:t>Ομάδα Εικαστικών Τεχνών, Μάρτιος 2020</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60AEE826-8B48-41F2-B247-E066658CF7F4}" type="datetime1">
              <a:rPr lang="en-US" smtClean="0"/>
              <a:pPr/>
              <a:t>1/28/2021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l-GR" smtClean="0"/>
              <a:t>Ομάδα Εικαστικών Τεχνών, Μάρτιος 2020</a:t>
            </a: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LACf8nEHt1Q&amp;index=81&amp;list=PL912A1D32D2235930" TargetMode="Externa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eikad.schools.ac.cy/index.php/el/programmata/programma-anazitontas-zoa-b-tax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207" y="719278"/>
            <a:ext cx="10318418" cy="2047741"/>
          </a:xfrm>
        </p:spPr>
        <p:txBody>
          <a:bodyPr/>
          <a:lstStyle/>
          <a:p>
            <a:r>
              <a:rPr lang="el-GR" sz="1600" b="1" dirty="0" smtClean="0">
                <a:latin typeface="Arial" panose="020B0604020202020204" pitchFamily="34" charset="0"/>
                <a:cs typeface="Arial" panose="020B0604020202020204" pitchFamily="34" charset="0"/>
              </a:rPr>
              <a:t>Οι </a:t>
            </a:r>
            <a:r>
              <a:rPr lang="el-GR" sz="1600" b="1" dirty="0" err="1" smtClean="0">
                <a:latin typeface="Arial" panose="020B0604020202020204" pitchFamily="34" charset="0"/>
                <a:cs typeface="Arial" panose="020B0604020202020204" pitchFamily="34" charset="0"/>
              </a:rPr>
              <a:t>φιλοι</a:t>
            </a:r>
            <a:r>
              <a:rPr lang="el-GR" sz="1600" b="1" dirty="0" smtClean="0">
                <a:latin typeface="Arial" panose="020B0604020202020204" pitchFamily="34" charset="0"/>
                <a:cs typeface="Arial" panose="020B0604020202020204" pitchFamily="34" charset="0"/>
              </a:rPr>
              <a:t> μας </a:t>
            </a:r>
            <a:br>
              <a:rPr lang="el-GR" sz="1600" b="1" dirty="0" smtClean="0">
                <a:latin typeface="Arial" panose="020B0604020202020204" pitchFamily="34" charset="0"/>
                <a:cs typeface="Arial" panose="020B0604020202020204" pitchFamily="34" charset="0"/>
              </a:rPr>
            </a:br>
            <a:r>
              <a:rPr lang="el-GR" sz="1600" b="1" dirty="0" smtClean="0">
                <a:latin typeface="Arial" panose="020B0604020202020204" pitchFamily="34" charset="0"/>
                <a:cs typeface="Arial" panose="020B0604020202020204" pitchFamily="34" charset="0"/>
              </a:rPr>
              <a:t>τα </a:t>
            </a:r>
            <a:r>
              <a:rPr lang="el-GR" sz="1600" b="1" dirty="0" err="1" smtClean="0">
                <a:latin typeface="Arial" panose="020B0604020202020204" pitchFamily="34" charset="0"/>
                <a:cs typeface="Arial" panose="020B0604020202020204" pitchFamily="34" charset="0"/>
              </a:rPr>
              <a:t>ζωα</a:t>
            </a:r>
            <a:r>
              <a:rPr lang="en-US" sz="1600" b="1" dirty="0" smtClean="0">
                <a:latin typeface="Arial" panose="020B0604020202020204" pitchFamily="34" charset="0"/>
                <a:cs typeface="Arial" panose="020B0604020202020204" pitchFamily="34" charset="0"/>
              </a:rPr>
              <a:t> </a:t>
            </a:r>
            <a:endParaRPr lang="el-GR" sz="1600" b="1" dirty="0">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1547813" y="211447"/>
            <a:ext cx="912877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el-GR" sz="1200" dirty="0">
                <a:latin typeface="Arial Black" panose="020B0A04020102020204" pitchFamily="34" charset="0"/>
              </a:rPr>
              <a:t>ΥΠΟΥΡΓΕΙΟ ΠΑΙΔΕΙΑΣ, ΠΟΛΙΤΙΣΜΟΥ, ΑΘΛΗΤΙΣΜΟΥ ΚΑΙ ΝΕΟΛΑΙΑΣ</a:t>
            </a:r>
          </a:p>
          <a:p>
            <a:pPr algn="ctr" eaLnBrk="1" hangingPunct="1"/>
            <a:endParaRPr lang="el-GR" altLang="el-GR" sz="1200" dirty="0">
              <a:latin typeface="Arial Black" panose="020B0A04020102020204" pitchFamily="34" charset="0"/>
            </a:endParaRPr>
          </a:p>
          <a:p>
            <a:pPr algn="ctr" eaLnBrk="1" hangingPunct="1"/>
            <a:r>
              <a:rPr lang="el-GR" altLang="el-GR" sz="1200" dirty="0">
                <a:latin typeface="Arial Black" panose="020B0A04020102020204" pitchFamily="34" charset="0"/>
              </a:rPr>
              <a:t>ΕΙΚΑΣΤΙΚΕΣ ΤΕΧΝΕΣ – ΔΗΜΟΤΙΚΗ ΕΚΠΑΙΔΕΥΣΗ</a:t>
            </a:r>
          </a:p>
          <a:p>
            <a:pPr algn="ctr" eaLnBrk="1" hangingPunct="1"/>
            <a:endParaRPr lang="el-GR" altLang="el-GR" sz="1200" dirty="0">
              <a:latin typeface="Arial Black" panose="020B0A04020102020204" pitchFamily="34" charset="0"/>
            </a:endParaRPr>
          </a:p>
          <a:p>
            <a:pPr algn="ctr" eaLnBrk="1" hangingPunct="1"/>
            <a:r>
              <a:rPr lang="el-GR" altLang="el-GR" sz="1200" dirty="0">
                <a:latin typeface="Arial Black" panose="020B0A04020102020204" pitchFamily="34" charset="0"/>
              </a:rPr>
              <a:t>Ενδεικτικό Υλικό Παιδαγωγικής Στήριξης Μαθητών/Μαθητριών</a:t>
            </a:r>
            <a:endParaRPr lang="en-GB" altLang="el-GR" sz="1200" dirty="0">
              <a:latin typeface="Arial Black" panose="020B0A0402010202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xmlns="" val="0"/>
              </a:ext>
            </a:extLst>
          </a:blip>
          <a:srcRect t="3780"/>
          <a:stretch/>
        </p:blipFill>
        <p:spPr>
          <a:xfrm>
            <a:off x="5211404" y="2263917"/>
            <a:ext cx="1888412" cy="2070556"/>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759851" y="5371457"/>
            <a:ext cx="10831131" cy="1107996"/>
          </a:xfrm>
          <a:prstGeom prst="rect">
            <a:avLst/>
          </a:prstGeom>
        </p:spPr>
        <p:txBody>
          <a:bodyPr wrap="square">
            <a:spAutoFit/>
          </a:bodyPr>
          <a:lstStyle/>
          <a:p>
            <a:endParaRPr lang="el-GR" b="1" dirty="0"/>
          </a:p>
          <a:p>
            <a:r>
              <a:rPr lang="el-GR" sz="1600" b="1" dirty="0">
                <a:latin typeface="Arial" panose="020B0604020202020204" pitchFamily="34" charset="0"/>
                <a:cs typeface="Arial" panose="020B0604020202020204" pitchFamily="34" charset="0"/>
              </a:rPr>
              <a:t>Σημείωση για εκπαιδευτικούς:</a:t>
            </a:r>
          </a:p>
          <a:p>
            <a:endParaRPr lang="el-GR" sz="1600" dirty="0" smtClean="0">
              <a:latin typeface="Arial" panose="020B0604020202020204" pitchFamily="34" charset="0"/>
              <a:cs typeface="Arial" panose="020B0604020202020204" pitchFamily="34" charset="0"/>
            </a:endParaRPr>
          </a:p>
          <a:p>
            <a:r>
              <a:rPr lang="el-GR" sz="1600" dirty="0" smtClean="0">
                <a:latin typeface="Arial" panose="020B0604020202020204" pitchFamily="34" charset="0"/>
                <a:cs typeface="Arial" panose="020B0604020202020204" pitchFamily="34" charset="0"/>
              </a:rPr>
              <a:t>Το </a:t>
            </a:r>
            <a:r>
              <a:rPr lang="el-GR" sz="1600" dirty="0">
                <a:latin typeface="Arial" panose="020B0604020202020204" pitchFamily="34" charset="0"/>
                <a:cs typeface="Arial" panose="020B0604020202020204" pitchFamily="34" charset="0"/>
              </a:rPr>
              <a:t>Σκεπτικό και οι στόχοι της ενότητας έχουν γραφτεί στο τέλος, ως </a:t>
            </a:r>
            <a:r>
              <a:rPr lang="el-GR" sz="1600" dirty="0" smtClean="0">
                <a:latin typeface="Arial" panose="020B0604020202020204" pitchFamily="34" charset="0"/>
                <a:cs typeface="Arial" panose="020B0604020202020204" pitchFamily="34" charset="0"/>
              </a:rPr>
              <a:t>παράρτημ</a:t>
            </a:r>
            <a:r>
              <a:rPr lang="el-GR" sz="1600" dirty="0">
                <a:latin typeface="Arial" panose="020B0604020202020204" pitchFamily="34" charset="0"/>
                <a:cs typeface="Arial" panose="020B0604020202020204" pitchFamily="34" charset="0"/>
              </a:rPr>
              <a:t>α</a:t>
            </a:r>
          </a:p>
        </p:txBody>
      </p:sp>
      <p:sp>
        <p:nvSpPr>
          <p:cNvPr id="10" name="Rectangle 9"/>
          <p:cNvSpPr/>
          <p:nvPr/>
        </p:nvSpPr>
        <p:spPr>
          <a:xfrm>
            <a:off x="759851" y="4579349"/>
            <a:ext cx="10831131" cy="1107996"/>
          </a:xfrm>
          <a:prstGeom prst="rect">
            <a:avLst/>
          </a:prstGeom>
        </p:spPr>
        <p:txBody>
          <a:bodyPr wrap="square">
            <a:spAutoFit/>
          </a:bodyPr>
          <a:lstStyle/>
          <a:p>
            <a:pPr algn="ctr"/>
            <a:r>
              <a:rPr lang="el-GR" sz="1600" b="1" dirty="0">
                <a:latin typeface="Arial" panose="020B0604020202020204" pitchFamily="34" charset="0"/>
                <a:cs typeface="Arial" panose="020B0604020202020204" pitchFamily="34" charset="0"/>
              </a:rPr>
              <a:t>Σχεδιασμός</a:t>
            </a:r>
            <a:r>
              <a:rPr lang="el-GR" sz="1600" dirty="0">
                <a:latin typeface="Arial" panose="020B0604020202020204" pitchFamily="34" charset="0"/>
                <a:cs typeface="Arial" panose="020B0604020202020204" pitchFamily="34" charset="0"/>
              </a:rPr>
              <a:t>: Ομάδα Εικαστικών Τεχνών</a:t>
            </a:r>
          </a:p>
          <a:p>
            <a:pPr algn="ctr"/>
            <a:endParaRPr lang="el-GR" sz="1600" dirty="0">
              <a:latin typeface="Arial" panose="020B0604020202020204" pitchFamily="34" charset="0"/>
              <a:cs typeface="Arial" panose="020B0604020202020204" pitchFamily="34" charset="0"/>
            </a:endParaRPr>
          </a:p>
          <a:p>
            <a:pPr algn="ctr"/>
            <a:r>
              <a:rPr lang="el-GR" sz="1600" b="1" dirty="0">
                <a:latin typeface="Arial" panose="020B0604020202020204" pitchFamily="34" charset="0"/>
                <a:cs typeface="Arial" panose="020B0604020202020204" pitchFamily="34" charset="0"/>
              </a:rPr>
              <a:t>Σχολική Χρονιά</a:t>
            </a:r>
            <a:r>
              <a:rPr lang="el-GR" sz="1600" dirty="0">
                <a:latin typeface="Arial" panose="020B0604020202020204" pitchFamily="34" charset="0"/>
                <a:cs typeface="Arial" panose="020B0604020202020204" pitchFamily="34" charset="0"/>
              </a:rPr>
              <a:t>: 2019-2020</a:t>
            </a:r>
          </a:p>
          <a:p>
            <a:endParaRPr lang="el-GR" b="1" dirty="0"/>
          </a:p>
        </p:txBody>
      </p:sp>
      <p:sp>
        <p:nvSpPr>
          <p:cNvPr id="8" name="Footer Placeholder 7"/>
          <p:cNvSpPr>
            <a:spLocks noGrp="1"/>
          </p:cNvSpPr>
          <p:nvPr>
            <p:ph type="ftr" sz="quarter" idx="11"/>
          </p:nvPr>
        </p:nvSpPr>
        <p:spPr/>
        <p:txBody>
          <a:bodyPr/>
          <a:lstStyle/>
          <a:p>
            <a:r>
              <a:rPr lang="el-GR" smtClean="0"/>
              <a:t>Ομάδα Εικαστικών Τεχνών, Μάρτιος 2020</a:t>
            </a:r>
            <a:endParaRPr lang="en-US" dirty="0"/>
          </a:p>
        </p:txBody>
      </p:sp>
    </p:spTree>
    <p:extLst>
      <p:ext uri="{BB962C8B-B14F-4D97-AF65-F5344CB8AC3E}">
        <p14:creationId xmlns:p14="http://schemas.microsoft.com/office/powerpoint/2010/main" xmlns="" val="2891267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a:t>
            </a:r>
            <a:r>
              <a:rPr lang="el-GR" dirty="0" err="1" smtClean="0"/>
              <a:t>πιστοσ</a:t>
            </a:r>
            <a:r>
              <a:rPr lang="el-GR" dirty="0" smtClean="0"/>
              <a:t> </a:t>
            </a:r>
            <a:r>
              <a:rPr lang="el-GR" dirty="0" err="1" smtClean="0"/>
              <a:t>φιλοσ</a:t>
            </a:r>
            <a:r>
              <a:rPr lang="el-GR" dirty="0" smtClean="0"/>
              <a:t> του </a:t>
            </a:r>
            <a:r>
              <a:rPr lang="el-GR" dirty="0" err="1" smtClean="0"/>
              <a:t>ανθρωπου</a:t>
            </a:r>
            <a:endParaRPr lang="el-GR"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8228505" y="2363274"/>
            <a:ext cx="3336566" cy="4179194"/>
          </a:xfrm>
          <a:ln w="28575">
            <a:solidFill>
              <a:srgbClr val="002060"/>
            </a:solidFill>
          </a:ln>
        </p:spPr>
      </p:pic>
      <p:sp>
        <p:nvSpPr>
          <p:cNvPr id="5" name="Content Placeholder 2"/>
          <p:cNvSpPr txBox="1">
            <a:spLocks/>
          </p:cNvSpPr>
          <p:nvPr/>
        </p:nvSpPr>
        <p:spPr>
          <a:xfrm>
            <a:off x="1251678" y="2363274"/>
            <a:ext cx="6797618" cy="3174641"/>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spcBef>
                <a:spcPts val="0"/>
              </a:spcBef>
            </a:pPr>
            <a:r>
              <a:rPr lang="el-GR" sz="1600" dirty="0" smtClean="0">
                <a:solidFill>
                  <a:schemeClr val="tx1"/>
                </a:solidFill>
              </a:rPr>
              <a:t>Ποιο </a:t>
            </a:r>
            <a:r>
              <a:rPr lang="el-GR" sz="2400" dirty="0" smtClean="0">
                <a:solidFill>
                  <a:schemeClr val="tx1"/>
                </a:solidFill>
              </a:rPr>
              <a:t>ζώο</a:t>
            </a:r>
            <a:r>
              <a:rPr lang="el-GR" sz="1600" dirty="0" smtClean="0">
                <a:solidFill>
                  <a:schemeClr val="tx1"/>
                </a:solidFill>
              </a:rPr>
              <a:t> χαρακτηρίζουμε ως τον καλύτερο φίλο του ανθρώπου; Γιατί; </a:t>
            </a:r>
          </a:p>
          <a:p>
            <a:pPr>
              <a:spcBef>
                <a:spcPts val="0"/>
              </a:spcBef>
            </a:pPr>
            <a:r>
              <a:rPr lang="el-GR" sz="1600" dirty="0" smtClean="0">
                <a:solidFill>
                  <a:schemeClr val="tx1"/>
                </a:solidFill>
              </a:rPr>
              <a:t>Μήπως εσύ ή κάποιο άτομο του φιλικού σου περιβάλλοντος έχεις</a:t>
            </a:r>
            <a:r>
              <a:rPr lang="en-US" sz="1600" dirty="0" smtClean="0">
                <a:solidFill>
                  <a:schemeClr val="tx1"/>
                </a:solidFill>
              </a:rPr>
              <a:t>/</a:t>
            </a:r>
            <a:r>
              <a:rPr lang="el-GR" sz="1600" dirty="0" smtClean="0">
                <a:solidFill>
                  <a:schemeClr val="tx1"/>
                </a:solidFill>
              </a:rPr>
              <a:t>έχει έναν </a:t>
            </a:r>
            <a:r>
              <a:rPr lang="el-GR" sz="2400" dirty="0" smtClean="0">
                <a:solidFill>
                  <a:schemeClr val="tx1"/>
                </a:solidFill>
              </a:rPr>
              <a:t>σκύλο</a:t>
            </a:r>
            <a:r>
              <a:rPr lang="el-GR" sz="1600" dirty="0" smtClean="0">
                <a:solidFill>
                  <a:schemeClr val="tx1"/>
                </a:solidFill>
              </a:rPr>
              <a:t>; </a:t>
            </a:r>
          </a:p>
          <a:p>
            <a:pPr>
              <a:spcBef>
                <a:spcPts val="0"/>
              </a:spcBef>
            </a:pPr>
            <a:r>
              <a:rPr lang="el-GR" sz="1600" dirty="0" smtClean="0">
                <a:solidFill>
                  <a:schemeClr val="tx1"/>
                </a:solidFill>
              </a:rPr>
              <a:t>Πώς τον λένε; Τι ράτσα είναι; </a:t>
            </a:r>
          </a:p>
          <a:p>
            <a:pPr>
              <a:spcBef>
                <a:spcPts val="0"/>
              </a:spcBef>
            </a:pPr>
            <a:r>
              <a:rPr lang="el-GR" sz="1600" dirty="0" smtClean="0">
                <a:solidFill>
                  <a:schemeClr val="tx1"/>
                </a:solidFill>
              </a:rPr>
              <a:t>Τον αγόρασες</a:t>
            </a:r>
            <a:r>
              <a:rPr lang="en-US" sz="1600" dirty="0" smtClean="0">
                <a:solidFill>
                  <a:schemeClr val="tx1"/>
                </a:solidFill>
              </a:rPr>
              <a:t>/</a:t>
            </a:r>
            <a:r>
              <a:rPr lang="el-GR" sz="1600" dirty="0" smtClean="0">
                <a:solidFill>
                  <a:schemeClr val="tx1"/>
                </a:solidFill>
              </a:rPr>
              <a:t>σε ή τον βρήκε</a:t>
            </a:r>
            <a:r>
              <a:rPr lang="el-GR" sz="1600" dirty="0">
                <a:solidFill>
                  <a:schemeClr val="tx1"/>
                </a:solidFill>
              </a:rPr>
              <a:t>ς</a:t>
            </a:r>
            <a:r>
              <a:rPr lang="en-US" sz="1600" dirty="0" smtClean="0">
                <a:solidFill>
                  <a:schemeClr val="tx1"/>
                </a:solidFill>
              </a:rPr>
              <a:t>/</a:t>
            </a:r>
            <a:r>
              <a:rPr lang="el-GR" sz="1600" dirty="0" smtClean="0">
                <a:solidFill>
                  <a:schemeClr val="tx1"/>
                </a:solidFill>
              </a:rPr>
              <a:t>βρήκε κάπου αλλού;</a:t>
            </a:r>
          </a:p>
          <a:p>
            <a:pPr>
              <a:spcBef>
                <a:spcPts val="0"/>
              </a:spcBef>
            </a:pPr>
            <a:r>
              <a:rPr lang="el-GR" sz="1600" dirty="0" smtClean="0">
                <a:solidFill>
                  <a:schemeClr val="tx1"/>
                </a:solidFill>
              </a:rPr>
              <a:t>Ο σκύλος που βλέπεις εδώ ήταν ένα αδέσποτο σκυλί, μέχρι που τον βρήκε η καλλιτέχνης Γιώτα Ιωαννίδου και τον πήρε στο σπίτι της και τον ζωγράφισε. </a:t>
            </a:r>
          </a:p>
          <a:p>
            <a:pPr>
              <a:spcBef>
                <a:spcPts val="0"/>
              </a:spcBef>
            </a:pPr>
            <a:r>
              <a:rPr lang="el-GR" sz="1600" dirty="0" smtClean="0">
                <a:solidFill>
                  <a:schemeClr val="tx1"/>
                </a:solidFill>
              </a:rPr>
              <a:t>Τι υλικά χρησιμοποίησε για να τον ζωγραφίσει; </a:t>
            </a:r>
          </a:p>
          <a:p>
            <a:pPr>
              <a:spcBef>
                <a:spcPts val="0"/>
              </a:spcBef>
            </a:pPr>
            <a:r>
              <a:rPr lang="el-GR" sz="1600" dirty="0" smtClean="0">
                <a:solidFill>
                  <a:schemeClr val="tx1"/>
                </a:solidFill>
              </a:rPr>
              <a:t>Πώς κατάφερε να δείξει την κίνηση;</a:t>
            </a:r>
          </a:p>
          <a:p>
            <a:endParaRPr lang="el-GR" sz="1600" dirty="0">
              <a:solidFill>
                <a:schemeClr val="tx1"/>
              </a:solidFill>
            </a:endParaRPr>
          </a:p>
          <a:p>
            <a:endParaRPr lang="el-GR" sz="1600" dirty="0" smtClean="0">
              <a:solidFill>
                <a:schemeClr val="tx1"/>
              </a:solidFill>
            </a:endParaRPr>
          </a:p>
          <a:p>
            <a:endParaRPr lang="el-GR" sz="1600" dirty="0" smtClean="0">
              <a:solidFill>
                <a:schemeClr val="tx1"/>
              </a:solidFill>
            </a:endParaRPr>
          </a:p>
          <a:p>
            <a:endParaRPr lang="el-GR" sz="1600" dirty="0" smtClean="0">
              <a:solidFill>
                <a:schemeClr val="tx1"/>
              </a:solidFill>
            </a:endParaRPr>
          </a:p>
          <a:p>
            <a:endParaRPr lang="el-GR" sz="1600" dirty="0" smtClean="0"/>
          </a:p>
        </p:txBody>
      </p:sp>
      <p:sp>
        <p:nvSpPr>
          <p:cNvPr id="6" name="Content Placeholder 2"/>
          <p:cNvSpPr txBox="1">
            <a:spLocks/>
          </p:cNvSpPr>
          <p:nvPr/>
        </p:nvSpPr>
        <p:spPr>
          <a:xfrm>
            <a:off x="1251678" y="1332965"/>
            <a:ext cx="10313393" cy="780809"/>
          </a:xfrm>
          <a:prstGeom prst="rect">
            <a:avLst/>
          </a:prstGeom>
          <a:noFill/>
          <a:ln w="38100">
            <a:solidFill>
              <a:srgbClr val="FCB504"/>
            </a:solidFill>
          </a:ln>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Ø"/>
            </a:pPr>
            <a:r>
              <a:rPr lang="el-GR" sz="1800" i="1" dirty="0" smtClean="0">
                <a:solidFill>
                  <a:schemeClr val="tx1"/>
                </a:solidFill>
              </a:rPr>
              <a:t>Πάρε το </a:t>
            </a:r>
            <a:r>
              <a:rPr lang="el-GR" sz="1800" b="1" i="1" dirty="0" smtClean="0">
                <a:solidFill>
                  <a:schemeClr val="tx1"/>
                </a:solidFill>
              </a:rPr>
              <a:t>εικαστικό σου ημερολόγιο </a:t>
            </a:r>
            <a:r>
              <a:rPr lang="el-GR" sz="1800" i="1" dirty="0" smtClean="0">
                <a:solidFill>
                  <a:schemeClr val="tx1"/>
                </a:solidFill>
              </a:rPr>
              <a:t>ή μια λευκή κόλλα και την κασετίνα σου και </a:t>
            </a:r>
            <a:r>
              <a:rPr lang="el-GR" sz="1800" b="1" i="1" dirty="0" smtClean="0">
                <a:solidFill>
                  <a:schemeClr val="tx1"/>
                </a:solidFill>
              </a:rPr>
              <a:t>απάντησε</a:t>
            </a:r>
            <a:r>
              <a:rPr lang="en-US" sz="1800" b="1" i="1" dirty="0" smtClean="0">
                <a:solidFill>
                  <a:schemeClr val="tx1"/>
                </a:solidFill>
              </a:rPr>
              <a:t>/</a:t>
            </a:r>
            <a:r>
              <a:rPr lang="el-GR" sz="1800" b="1" i="1" dirty="0" smtClean="0">
                <a:solidFill>
                  <a:schemeClr val="tx1"/>
                </a:solidFill>
              </a:rPr>
              <a:t> δημιούργησε</a:t>
            </a:r>
            <a:r>
              <a:rPr lang="en-US" sz="1800" b="1" i="1" dirty="0" smtClean="0">
                <a:solidFill>
                  <a:schemeClr val="tx1"/>
                </a:solidFill>
              </a:rPr>
              <a:t>/</a:t>
            </a:r>
            <a:r>
              <a:rPr lang="el-GR" sz="1800" b="1" i="1" dirty="0" smtClean="0">
                <a:solidFill>
                  <a:schemeClr val="tx1"/>
                </a:solidFill>
              </a:rPr>
              <a:t> σχεδίασε</a:t>
            </a:r>
            <a:r>
              <a:rPr lang="en-US" sz="1800" b="1" i="1" dirty="0" smtClean="0">
                <a:solidFill>
                  <a:schemeClr val="tx1"/>
                </a:solidFill>
              </a:rPr>
              <a:t>/</a:t>
            </a:r>
            <a:r>
              <a:rPr lang="el-GR" sz="1800" b="1" i="1" dirty="0" smtClean="0">
                <a:solidFill>
                  <a:schemeClr val="tx1"/>
                </a:solidFill>
              </a:rPr>
              <a:t> παίξε </a:t>
            </a:r>
            <a:r>
              <a:rPr lang="el-GR" sz="1800" i="1" dirty="0" smtClean="0">
                <a:solidFill>
                  <a:schemeClr val="tx1"/>
                </a:solidFill>
              </a:rPr>
              <a:t>με τα </a:t>
            </a:r>
            <a:r>
              <a:rPr lang="el-GR" sz="2400" i="1" dirty="0" smtClean="0">
                <a:solidFill>
                  <a:schemeClr val="tx1"/>
                </a:solidFill>
              </a:rPr>
              <a:t>ζώα</a:t>
            </a:r>
            <a:r>
              <a:rPr lang="el-GR" sz="1800" i="1" dirty="0" smtClean="0">
                <a:solidFill>
                  <a:schemeClr val="tx1"/>
                </a:solidFill>
              </a:rPr>
              <a:t> που θα συναντήσεις σε αυτή την περιπέτεια!</a:t>
            </a:r>
            <a:r>
              <a:rPr lang="en-US" sz="1800" i="1" dirty="0" smtClean="0">
                <a:solidFill>
                  <a:schemeClr val="tx1"/>
                </a:solidFill>
              </a:rPr>
              <a:t> </a:t>
            </a:r>
            <a:endParaRPr lang="el-GR" sz="1800" i="1" dirty="0" smtClean="0">
              <a:solidFill>
                <a:schemeClr val="tx1"/>
              </a:solidFill>
            </a:endParaRPr>
          </a:p>
          <a:p>
            <a:endParaRPr lang="el-GR" sz="1600" dirty="0" smtClean="0"/>
          </a:p>
        </p:txBody>
      </p:sp>
      <p:sp>
        <p:nvSpPr>
          <p:cNvPr id="7" name="Content Placeholder 2"/>
          <p:cNvSpPr txBox="1">
            <a:spLocks/>
          </p:cNvSpPr>
          <p:nvPr/>
        </p:nvSpPr>
        <p:spPr>
          <a:xfrm>
            <a:off x="2481979" y="5653825"/>
            <a:ext cx="5567317" cy="888643"/>
          </a:xfrm>
          <a:prstGeom prst="rect">
            <a:avLst/>
          </a:prstGeom>
          <a:noFill/>
          <a:ln w="38100">
            <a:solidFill>
              <a:srgbClr val="FCB504"/>
            </a:solidFill>
          </a:ln>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Ø"/>
            </a:pPr>
            <a:r>
              <a:rPr lang="el-GR" sz="1600" i="1" dirty="0">
                <a:solidFill>
                  <a:schemeClr val="tx1"/>
                </a:solidFill>
              </a:rPr>
              <a:t>Να θυμάστε ότι εμείς ποτέ δεν θα πάμε κοντά σε ένα σκυλί που δεν ξέρουμε, εκτός αν είναι σε ένα λουρί, με τον ιδιοκτήτη του και πάντα αφού </a:t>
            </a:r>
            <a:r>
              <a:rPr lang="el-GR" sz="1600" i="1" dirty="0" smtClean="0">
                <a:solidFill>
                  <a:schemeClr val="tx1"/>
                </a:solidFill>
              </a:rPr>
              <a:t>ρωτήσουμε </a:t>
            </a:r>
            <a:r>
              <a:rPr lang="el-GR" sz="1600" i="1" dirty="0">
                <a:solidFill>
                  <a:schemeClr val="tx1"/>
                </a:solidFill>
              </a:rPr>
              <a:t>πρώτα.</a:t>
            </a:r>
            <a:endParaRPr lang="el-GR" sz="1600" dirty="0" smtClean="0"/>
          </a:p>
        </p:txBody>
      </p:sp>
      <p:pic>
        <p:nvPicPr>
          <p:cNvPr id="8" name="Picture 7"/>
          <p:cNvPicPr>
            <a:picLocks noChangeAspect="1"/>
          </p:cNvPicPr>
          <p:nvPr/>
        </p:nvPicPr>
        <p:blipFill rotWithShape="1">
          <a:blip r:embed="rId4">
            <a:extLst>
              <a:ext uri="{28A0092B-C50C-407E-A947-70E740481C1C}">
                <a14:useLocalDpi xmlns:a14="http://schemas.microsoft.com/office/drawing/2010/main" xmlns="" val="0"/>
              </a:ext>
            </a:extLst>
          </a:blip>
          <a:srcRect t="3780"/>
          <a:stretch/>
        </p:blipFill>
        <p:spPr>
          <a:xfrm>
            <a:off x="1238799" y="5401628"/>
            <a:ext cx="1063971" cy="1166596"/>
          </a:xfrm>
          <a:prstGeom prst="rect">
            <a:avLst/>
          </a:prstGeom>
        </p:spPr>
      </p:pic>
      <p:sp>
        <p:nvSpPr>
          <p:cNvPr id="9" name="Footer Placeholder 8"/>
          <p:cNvSpPr>
            <a:spLocks noGrp="1"/>
          </p:cNvSpPr>
          <p:nvPr>
            <p:ph type="ftr" sz="quarter" idx="11"/>
          </p:nvPr>
        </p:nvSpPr>
        <p:spPr>
          <a:xfrm>
            <a:off x="4024101" y="6485480"/>
            <a:ext cx="4114800" cy="345796"/>
          </a:xfrm>
        </p:spPr>
        <p:txBody>
          <a:bodyPr/>
          <a:lstStyle/>
          <a:p>
            <a:r>
              <a:rPr lang="el-GR" dirty="0" smtClean="0"/>
              <a:t>Ομάδα Εικαστικών Τεχνών, Μάρτιος 2020</a:t>
            </a:r>
            <a:endParaRPr lang="en-US" dirty="0"/>
          </a:p>
        </p:txBody>
      </p:sp>
    </p:spTree>
    <p:extLst>
      <p:ext uri="{BB962C8B-B14F-4D97-AF65-F5344CB8AC3E}">
        <p14:creationId xmlns:p14="http://schemas.microsoft.com/office/powerpoint/2010/main" xmlns="" val="2063556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3" name="Group 3"/>
          <p:cNvGrpSpPr>
            <a:grpSpLocks/>
          </p:cNvGrpSpPr>
          <p:nvPr/>
        </p:nvGrpSpPr>
        <p:grpSpPr bwMode="auto">
          <a:xfrm>
            <a:off x="7608957" y="0"/>
            <a:ext cx="4284662" cy="6858000"/>
            <a:chOff x="4860032" y="0"/>
            <a:chExt cx="4283968" cy="6885384"/>
          </a:xfrm>
        </p:grpSpPr>
        <p:pic>
          <p:nvPicPr>
            <p:cNvPr id="17428" name="Picture 6"/>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860032" y="3049984"/>
              <a:ext cx="4279900" cy="3835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7429"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864100" y="0"/>
              <a:ext cx="4279900" cy="383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Oval 13"/>
          <p:cNvSpPr/>
          <p:nvPr/>
        </p:nvSpPr>
        <p:spPr>
          <a:xfrm rot="16396626">
            <a:off x="1762292" y="888432"/>
            <a:ext cx="8683135" cy="5474616"/>
          </a:xfrm>
          <a:prstGeom prst="ellipse">
            <a:avLst/>
          </a:prstGeom>
          <a:solidFill>
            <a:srgbClr val="D3C57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rot="16669303">
            <a:off x="1094412" y="458008"/>
            <a:ext cx="8683135" cy="6335463"/>
          </a:xfrm>
          <a:prstGeom prst="ellipse">
            <a:avLst/>
          </a:prstGeom>
          <a:solidFill>
            <a:schemeClr val="bg1"/>
          </a:solidFill>
          <a:ln>
            <a:no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xmlns="" val="0"/>
              </a:ext>
            </a:extLst>
          </a:blip>
          <a:stretch>
            <a:fillRect/>
          </a:stretch>
        </p:blipFill>
        <p:spPr>
          <a:xfrm>
            <a:off x="1137203" y="2645313"/>
            <a:ext cx="3605340" cy="2549722"/>
          </a:xfrm>
        </p:spPr>
      </p:pic>
      <p:sp>
        <p:nvSpPr>
          <p:cNvPr id="2" name="Title 1"/>
          <p:cNvSpPr>
            <a:spLocks noGrp="1"/>
          </p:cNvSpPr>
          <p:nvPr>
            <p:ph type="title"/>
          </p:nvPr>
        </p:nvSpPr>
        <p:spPr>
          <a:xfrm>
            <a:off x="2698460" y="400907"/>
            <a:ext cx="6615973" cy="1014396"/>
          </a:xfrm>
        </p:spPr>
        <p:txBody>
          <a:bodyPr>
            <a:normAutofit fontScale="90000"/>
          </a:bodyPr>
          <a:lstStyle/>
          <a:p>
            <a:r>
              <a:rPr lang="el-GR" sz="4000" dirty="0" err="1" smtClean="0"/>
              <a:t>Σκυλοσ</a:t>
            </a:r>
            <a:r>
              <a:rPr lang="el-GR" sz="4000" dirty="0" smtClean="0"/>
              <a:t>, Ο </a:t>
            </a:r>
            <a:r>
              <a:rPr lang="el-GR" sz="4000" dirty="0" err="1" smtClean="0"/>
              <a:t>πιστοσ</a:t>
            </a:r>
            <a:r>
              <a:rPr lang="el-GR" sz="4000" dirty="0" smtClean="0"/>
              <a:t> </a:t>
            </a:r>
            <a:r>
              <a:rPr lang="el-GR" sz="4000" dirty="0" err="1" smtClean="0"/>
              <a:t>φιλοσ</a:t>
            </a:r>
            <a:r>
              <a:rPr lang="el-GR" sz="4000" dirty="0" smtClean="0"/>
              <a:t> </a:t>
            </a:r>
            <a:br>
              <a:rPr lang="el-GR" sz="4000" dirty="0" smtClean="0"/>
            </a:br>
            <a:r>
              <a:rPr lang="el-GR" sz="4000" dirty="0" smtClean="0"/>
              <a:t>του </a:t>
            </a:r>
            <a:r>
              <a:rPr lang="el-GR" sz="4000" dirty="0" err="1" smtClean="0"/>
              <a:t>ανθρωπου</a:t>
            </a:r>
            <a:r>
              <a:rPr lang="el-GR" sz="4000" dirty="0" smtClean="0"/>
              <a:t/>
            </a:r>
            <a:br>
              <a:rPr lang="el-GR" sz="4000" dirty="0" smtClean="0"/>
            </a:br>
            <a:endParaRPr lang="el-GR" sz="4000" dirty="0"/>
          </a:p>
        </p:txBody>
      </p:sp>
      <p:pic>
        <p:nvPicPr>
          <p:cNvPr id="17" name="Picture 16"/>
          <p:cNvPicPr/>
          <p:nvPr/>
        </p:nvPicPr>
        <p:blipFill>
          <a:blip r:embed="rId4">
            <a:extLst>
              <a:ext uri="{28A0092B-C50C-407E-A947-70E740481C1C}">
                <a14:useLocalDpi xmlns:a14="http://schemas.microsoft.com/office/drawing/2010/main" xmlns="" val="0"/>
              </a:ext>
            </a:extLst>
          </a:blip>
          <a:srcRect/>
          <a:stretch>
            <a:fillRect/>
          </a:stretch>
        </p:blipFill>
        <p:spPr bwMode="auto">
          <a:xfrm>
            <a:off x="9114831" y="159517"/>
            <a:ext cx="2476030" cy="6316097"/>
          </a:xfrm>
          <a:prstGeom prst="rect">
            <a:avLst/>
          </a:prstGeom>
          <a:noFill/>
          <a:ln>
            <a:noFill/>
          </a:ln>
        </p:spPr>
      </p:pic>
      <p:sp>
        <p:nvSpPr>
          <p:cNvPr id="20" name="Content Placeholder 2"/>
          <p:cNvSpPr>
            <a:spLocks noGrp="1"/>
          </p:cNvSpPr>
          <p:nvPr>
            <p:ph idx="1"/>
          </p:nvPr>
        </p:nvSpPr>
        <p:spPr>
          <a:xfrm>
            <a:off x="1059613" y="1663037"/>
            <a:ext cx="7531937" cy="976614"/>
          </a:xfrm>
        </p:spPr>
        <p:txBody>
          <a:bodyPr>
            <a:normAutofit fontScale="85000" lnSpcReduction="20000"/>
          </a:bodyPr>
          <a:lstStyle/>
          <a:p>
            <a:r>
              <a:rPr lang="el-GR" dirty="0"/>
              <a:t>Παρατήρησέ τον προσεκτικά. Πώς να νιώθει άραγε;</a:t>
            </a:r>
          </a:p>
          <a:p>
            <a:r>
              <a:rPr lang="el-GR" dirty="0"/>
              <a:t>Σχεδίασε τώρα έναν χαρούμενο σκύλο! Τι κάνει άραγε ένας </a:t>
            </a:r>
            <a:r>
              <a:rPr lang="el-GR" sz="2600" b="1" dirty="0"/>
              <a:t>σκύλος</a:t>
            </a:r>
            <a:r>
              <a:rPr lang="el-GR" dirty="0"/>
              <a:t> που θέλει να παίξει; Μπορεί για παράδειγμα να κουνάει την ουρά του;</a:t>
            </a:r>
          </a:p>
          <a:p>
            <a:endParaRPr lang="el-GR" dirty="0"/>
          </a:p>
        </p:txBody>
      </p:sp>
      <p:sp>
        <p:nvSpPr>
          <p:cNvPr id="21" name="Content Placeholder 2"/>
          <p:cNvSpPr txBox="1">
            <a:spLocks/>
          </p:cNvSpPr>
          <p:nvPr/>
        </p:nvSpPr>
        <p:spPr>
          <a:xfrm>
            <a:off x="4807453" y="2662277"/>
            <a:ext cx="3460416" cy="2504454"/>
          </a:xfrm>
          <a:prstGeom prst="rect">
            <a:avLst/>
          </a:prstGeom>
          <a:solidFill>
            <a:schemeClr val="bg1"/>
          </a:solidFill>
          <a:ln w="57150">
            <a:solidFill>
              <a:srgbClr val="FCB504"/>
            </a:solidFill>
          </a:ln>
        </p:spPr>
        <p:txBody>
          <a:bodyPr vert="horz" lIns="91440" tIns="45720" rIns="91440" bIns="45720" rtlCol="0">
            <a:normAutofit fontScale="70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l-GR" dirty="0" smtClean="0"/>
              <a:t>Αυτός είναι ακόμα ένας </a:t>
            </a:r>
            <a:r>
              <a:rPr lang="el-GR" sz="4000" b="1" dirty="0" smtClean="0"/>
              <a:t>σκύλος</a:t>
            </a:r>
            <a:r>
              <a:rPr lang="el-GR" dirty="0" smtClean="0"/>
              <a:t> της Γιώτας Ιωαννίδου. Γιατί τον </a:t>
            </a:r>
            <a:r>
              <a:rPr lang="el-GR" b="1" dirty="0" smtClean="0"/>
              <a:t>ονόμασε</a:t>
            </a:r>
            <a:r>
              <a:rPr lang="el-GR" dirty="0" smtClean="0"/>
              <a:t> </a:t>
            </a:r>
            <a:r>
              <a:rPr lang="el-GR" b="1" dirty="0" smtClean="0"/>
              <a:t>δρομέα</a:t>
            </a:r>
            <a:r>
              <a:rPr lang="el-GR" dirty="0" smtClean="0"/>
              <a:t>;</a:t>
            </a:r>
          </a:p>
          <a:p>
            <a:r>
              <a:rPr lang="el-GR" dirty="0" smtClean="0"/>
              <a:t>Τι ομοιότητες και τι διαφορές εντοπίζετε ανάμεσα στους δύο σκύλους; Μπορεί άραγε να γίνουν φίλοι;</a:t>
            </a:r>
          </a:p>
          <a:p>
            <a:r>
              <a:rPr lang="el-GR" dirty="0" smtClean="0"/>
              <a:t>Τώρα </a:t>
            </a:r>
            <a:r>
              <a:rPr lang="el-GR" b="1" dirty="0" smtClean="0"/>
              <a:t>ζωντάνεψε</a:t>
            </a:r>
            <a:r>
              <a:rPr lang="el-GR" dirty="0" smtClean="0"/>
              <a:t> τους </a:t>
            </a:r>
            <a:r>
              <a:rPr lang="el-GR" b="1" dirty="0" smtClean="0"/>
              <a:t>δύο</a:t>
            </a:r>
            <a:r>
              <a:rPr lang="el-GR" dirty="0" smtClean="0"/>
              <a:t> </a:t>
            </a:r>
            <a:r>
              <a:rPr lang="el-GR" b="1" dirty="0" smtClean="0"/>
              <a:t>σκύλους</a:t>
            </a:r>
            <a:r>
              <a:rPr lang="el-GR" dirty="0" smtClean="0"/>
              <a:t>! Μπορείς να γίνεις εσύ κι ένα άλλο μέλος της οικογένειάς σου οι δύο χαρακτήρες ή μπορείς να τους </a:t>
            </a:r>
            <a:r>
              <a:rPr lang="el-GR" b="1" dirty="0" smtClean="0"/>
              <a:t>δημιουργήσεις</a:t>
            </a:r>
            <a:r>
              <a:rPr lang="el-GR" dirty="0" smtClean="0"/>
              <a:t>! Πώς; </a:t>
            </a:r>
            <a:endParaRPr lang="el-GR" dirty="0"/>
          </a:p>
        </p:txBody>
      </p:sp>
      <p:sp>
        <p:nvSpPr>
          <p:cNvPr id="5" name="Rectangle 4"/>
          <p:cNvSpPr/>
          <p:nvPr/>
        </p:nvSpPr>
        <p:spPr>
          <a:xfrm rot="16200000">
            <a:off x="-78353" y="3582281"/>
            <a:ext cx="2623924" cy="738664"/>
          </a:xfrm>
          <a:prstGeom prst="rect">
            <a:avLst/>
          </a:prstGeom>
        </p:spPr>
        <p:txBody>
          <a:bodyPr wrap="square">
            <a:spAutoFit/>
          </a:bodyPr>
          <a:lstStyle/>
          <a:p>
            <a:r>
              <a:rPr lang="el-GR" sz="1200" dirty="0"/>
              <a:t>Γιώτα Ιωαννίδου </a:t>
            </a:r>
            <a:r>
              <a:rPr lang="el-GR" sz="1200" dirty="0" smtClean="0"/>
              <a:t>, «</a:t>
            </a:r>
            <a:r>
              <a:rPr lang="el-GR" sz="1200" dirty="0"/>
              <a:t>Σκύλος Δρομέας» </a:t>
            </a:r>
            <a:endParaRPr lang="el-GR" sz="1200" dirty="0" smtClean="0"/>
          </a:p>
          <a:p>
            <a:r>
              <a:rPr lang="el-GR" sz="1200" dirty="0" smtClean="0"/>
              <a:t>Ακρυλικό </a:t>
            </a:r>
            <a:r>
              <a:rPr lang="el-GR" sz="1200" dirty="0"/>
              <a:t>σε χαρτί , 2000</a:t>
            </a:r>
          </a:p>
          <a:p>
            <a:endParaRPr lang="el-GR" dirty="0"/>
          </a:p>
        </p:txBody>
      </p:sp>
      <p:sp>
        <p:nvSpPr>
          <p:cNvPr id="23" name="Rectangle 22"/>
          <p:cNvSpPr/>
          <p:nvPr/>
        </p:nvSpPr>
        <p:spPr>
          <a:xfrm>
            <a:off x="9060169" y="6455038"/>
            <a:ext cx="2623924" cy="738664"/>
          </a:xfrm>
          <a:prstGeom prst="rect">
            <a:avLst/>
          </a:prstGeom>
        </p:spPr>
        <p:txBody>
          <a:bodyPr wrap="square">
            <a:spAutoFit/>
          </a:bodyPr>
          <a:lstStyle/>
          <a:p>
            <a:r>
              <a:rPr lang="el-GR" sz="1200" dirty="0"/>
              <a:t>Γιώτα Ιωαννίδου </a:t>
            </a:r>
            <a:r>
              <a:rPr lang="el-GR" sz="1200" dirty="0" smtClean="0"/>
              <a:t>, «Σκύλος» </a:t>
            </a:r>
          </a:p>
          <a:p>
            <a:r>
              <a:rPr lang="el-GR" sz="1200" dirty="0" smtClean="0"/>
              <a:t>Ακρυλικό </a:t>
            </a:r>
            <a:r>
              <a:rPr lang="el-GR" sz="1200" dirty="0"/>
              <a:t>σε χαρτί , 2000</a:t>
            </a:r>
          </a:p>
          <a:p>
            <a:endParaRPr lang="el-GR" dirty="0"/>
          </a:p>
        </p:txBody>
      </p:sp>
      <p:pic>
        <p:nvPicPr>
          <p:cNvPr id="24" name="Picture 23"/>
          <p:cNvPicPr>
            <a:picLocks noChangeAspect="1"/>
          </p:cNvPicPr>
          <p:nvPr/>
        </p:nvPicPr>
        <p:blipFill rotWithShape="1">
          <a:blip r:embed="rId5">
            <a:extLst>
              <a:ext uri="{28A0092B-C50C-407E-A947-70E740481C1C}">
                <a14:useLocalDpi xmlns:a14="http://schemas.microsoft.com/office/drawing/2010/main" xmlns="" val="0"/>
              </a:ext>
            </a:extLst>
          </a:blip>
          <a:srcRect t="3780"/>
          <a:stretch/>
        </p:blipFill>
        <p:spPr>
          <a:xfrm>
            <a:off x="1282148" y="400907"/>
            <a:ext cx="1151100" cy="1262129"/>
          </a:xfrm>
          <a:prstGeom prst="rect">
            <a:avLst/>
          </a:prstGeom>
        </p:spPr>
      </p:pic>
      <p:sp>
        <p:nvSpPr>
          <p:cNvPr id="25" name="Content Placeholder 2"/>
          <p:cNvSpPr txBox="1">
            <a:spLocks/>
          </p:cNvSpPr>
          <p:nvPr/>
        </p:nvSpPr>
        <p:spPr>
          <a:xfrm>
            <a:off x="704244" y="5263575"/>
            <a:ext cx="7239605" cy="888643"/>
          </a:xfrm>
          <a:prstGeom prst="rect">
            <a:avLst/>
          </a:prstGeom>
          <a:noFill/>
          <a:ln w="38100">
            <a:noFill/>
          </a:ln>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Ø"/>
            </a:pPr>
            <a:r>
              <a:rPr lang="el-GR" sz="1600" i="1" dirty="0" smtClean="0">
                <a:solidFill>
                  <a:schemeClr val="tx1"/>
                </a:solidFill>
              </a:rPr>
              <a:t>Πάρε τον σκύλο που δημιούργησες και κόλλησέ τον σε ένα </a:t>
            </a:r>
            <a:r>
              <a:rPr lang="el-GR" sz="1600" i="1" dirty="0" err="1" smtClean="0">
                <a:solidFill>
                  <a:schemeClr val="tx1"/>
                </a:solidFill>
              </a:rPr>
              <a:t>χαρτονάκι</a:t>
            </a:r>
            <a:r>
              <a:rPr lang="el-GR" sz="1600" i="1" dirty="0" smtClean="0">
                <a:solidFill>
                  <a:schemeClr val="tx1"/>
                </a:solidFill>
              </a:rPr>
              <a:t> ή μια σκληρή επιφάνεια που θα βρεις στο σπίτι (π.χ. κομμάτι από άδειο κουτί δημητριακών). Στη συνέχεια σύνδεσέ το, με τη βοήθεια ενός μεγάλου, σε ένα καλαμάκι. Ζωγράφισε ακόμα ένα σκύλο και κάνε το ίδιο. Τώρα δημιούργησε τους δικούς σου διαλόγους ή παίξε με κάποιο μέλος της οικογένειάς σου!</a:t>
            </a:r>
            <a:endParaRPr lang="el-GR" sz="1600" dirty="0" smtClean="0"/>
          </a:p>
        </p:txBody>
      </p:sp>
      <p:sp>
        <p:nvSpPr>
          <p:cNvPr id="6" name="Footer Placeholder 5"/>
          <p:cNvSpPr>
            <a:spLocks noGrp="1"/>
          </p:cNvSpPr>
          <p:nvPr>
            <p:ph type="ftr" sz="quarter" idx="11"/>
          </p:nvPr>
        </p:nvSpPr>
        <p:spPr>
          <a:xfrm>
            <a:off x="3949046" y="6525585"/>
            <a:ext cx="4114800" cy="345796"/>
          </a:xfrm>
        </p:spPr>
        <p:txBody>
          <a:bodyPr/>
          <a:lstStyle/>
          <a:p>
            <a:r>
              <a:rPr lang="el-GR" dirty="0" smtClean="0"/>
              <a:t>Ομάδα Εικαστικών Τεχνών, Μάρτιος 2020</a:t>
            </a:r>
            <a:endParaRPr lang="en-US" dirty="0"/>
          </a:p>
        </p:txBody>
      </p:sp>
    </p:spTree>
    <p:extLst>
      <p:ext uri="{BB962C8B-B14F-4D97-AF65-F5344CB8AC3E}">
        <p14:creationId xmlns:p14="http://schemas.microsoft.com/office/powerpoint/2010/main" xmlns="" val="932420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138" y="-45306"/>
            <a:ext cx="5446220" cy="912203"/>
          </a:xfrm>
        </p:spPr>
        <p:txBody>
          <a:bodyPr>
            <a:normAutofit/>
          </a:bodyPr>
          <a:lstStyle/>
          <a:p>
            <a:r>
              <a:rPr lang="el-GR" sz="4400" dirty="0" err="1" smtClean="0"/>
              <a:t>Σκυλοι</a:t>
            </a:r>
            <a:r>
              <a:rPr lang="el-GR" sz="4400" dirty="0" smtClean="0"/>
              <a:t> </a:t>
            </a:r>
            <a:r>
              <a:rPr lang="el-GR" sz="4400" dirty="0" err="1" smtClean="0"/>
              <a:t>δρομεισ</a:t>
            </a:r>
            <a:endParaRPr lang="el-GR" sz="4400" dirty="0"/>
          </a:p>
        </p:txBody>
      </p:sp>
      <p:sp>
        <p:nvSpPr>
          <p:cNvPr id="5" name="Text Placeholder 4"/>
          <p:cNvSpPr>
            <a:spLocks noGrp="1"/>
          </p:cNvSpPr>
          <p:nvPr>
            <p:ph type="body" idx="1"/>
          </p:nvPr>
        </p:nvSpPr>
        <p:spPr>
          <a:xfrm>
            <a:off x="2912169" y="4206115"/>
            <a:ext cx="8824981" cy="456038"/>
          </a:xfrm>
        </p:spPr>
        <p:txBody>
          <a:bodyPr>
            <a:normAutofit/>
          </a:bodyPr>
          <a:lstStyle/>
          <a:p>
            <a:r>
              <a:rPr lang="el-GR" sz="1800" dirty="0" err="1" smtClean="0"/>
              <a:t>Δημιουργησε</a:t>
            </a:r>
            <a:r>
              <a:rPr lang="el-GR" sz="1800" dirty="0" smtClean="0"/>
              <a:t> </a:t>
            </a:r>
            <a:r>
              <a:rPr lang="el-GR" sz="1800" dirty="0" err="1" smtClean="0"/>
              <a:t>τωρα</a:t>
            </a:r>
            <a:r>
              <a:rPr lang="el-GR" sz="1800" dirty="0" smtClean="0"/>
              <a:t> τα </a:t>
            </a:r>
            <a:r>
              <a:rPr lang="el-GR" sz="1800" dirty="0" err="1" smtClean="0"/>
              <a:t>δικα</a:t>
            </a:r>
            <a:r>
              <a:rPr lang="el-GR" sz="1800" dirty="0" smtClean="0"/>
              <a:t> σου Κινουμενα </a:t>
            </a:r>
            <a:r>
              <a:rPr lang="el-GR" sz="1800" dirty="0" err="1" smtClean="0"/>
              <a:t>σχεδια</a:t>
            </a:r>
            <a:r>
              <a:rPr lang="el-GR" sz="1800" dirty="0" smtClean="0"/>
              <a:t>!!!</a:t>
            </a:r>
            <a:endParaRPr lang="el-GR" sz="1800" dirty="0"/>
          </a:p>
        </p:txBody>
      </p:sp>
      <p:pic>
        <p:nvPicPr>
          <p:cNvPr id="7" name="Picture 28"/>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598"/>
          <a:stretch/>
        </p:blipFill>
        <p:spPr bwMode="auto">
          <a:xfrm>
            <a:off x="2912170" y="906806"/>
            <a:ext cx="2950863" cy="197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24281" y="906806"/>
            <a:ext cx="2872881" cy="1976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858410" y="895525"/>
            <a:ext cx="2878741" cy="1987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Placeholder 4"/>
          <p:cNvSpPr txBox="1">
            <a:spLocks/>
          </p:cNvSpPr>
          <p:nvPr/>
        </p:nvSpPr>
        <p:spPr>
          <a:xfrm rot="16200000">
            <a:off x="-1223493" y="2910624"/>
            <a:ext cx="4584879" cy="136516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el-GR" sz="3200" dirty="0" smtClean="0">
                <a:latin typeface="+mj-lt"/>
              </a:rPr>
              <a:t>Κινουμενα</a:t>
            </a:r>
            <a:r>
              <a:rPr lang="el-GR" dirty="0" smtClean="0">
                <a:latin typeface="+mj-lt"/>
              </a:rPr>
              <a:t> </a:t>
            </a:r>
          </a:p>
          <a:p>
            <a:pPr algn="ctr"/>
            <a:r>
              <a:rPr lang="el-GR" sz="3600" dirty="0" err="1" smtClean="0">
                <a:solidFill>
                  <a:schemeClr val="bg1"/>
                </a:solidFill>
                <a:latin typeface="+mj-lt"/>
              </a:rPr>
              <a:t>σχεδια</a:t>
            </a:r>
            <a:endParaRPr lang="el-GR" sz="3600" dirty="0">
              <a:solidFill>
                <a:schemeClr val="bg1"/>
              </a:solidFill>
              <a:latin typeface="+mj-lt"/>
            </a:endParaRPr>
          </a:p>
        </p:txBody>
      </p:sp>
      <p:sp>
        <p:nvSpPr>
          <p:cNvPr id="11" name="Content Placeholder 2"/>
          <p:cNvSpPr txBox="1">
            <a:spLocks/>
          </p:cNvSpPr>
          <p:nvPr/>
        </p:nvSpPr>
        <p:spPr>
          <a:xfrm>
            <a:off x="2912170" y="3141147"/>
            <a:ext cx="8824981" cy="85130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fontScale="85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0000"/>
              </a:lnSpc>
              <a:spcBef>
                <a:spcPts val="700"/>
              </a:spcBef>
              <a:spcAft>
                <a:spcPts val="0"/>
              </a:spcAft>
              <a:buClr>
                <a:srgbClr val="2A1A00"/>
              </a:buClr>
              <a:buSzTx/>
              <a:buNone/>
              <a:tabLst/>
              <a:defRPr/>
            </a:pPr>
            <a:r>
              <a:rPr kumimoji="0" lang="el-GR" sz="20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Η καλλιτέχνης Γιώτα Ιωαννίδου δημιούργησε μία σειρά από έργα τέχνης με θέμα τον σκύλο. Τους ονόμασε σκύλοι δρομείς. Παρατήρησέ τους προσεκτικά. Αν τους δεις γρήγορα με τη σειρά, σου φαίνονται να κινούνται; Πώς κατάφερε να δείξει την κίνηση;</a:t>
            </a:r>
          </a:p>
          <a:p>
            <a:pPr marL="0" marR="0" lvl="0" indent="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None/>
              <a:tabLst/>
              <a:defRPr/>
            </a:pPr>
            <a:endParaRPr kumimoji="0" lang="el-GR" sz="2000" b="0" i="0" u="none" strike="noStrike" kern="1200" cap="none" spc="0" normalizeH="0" baseline="0" noProof="0" dirty="0">
              <a:ln>
                <a:noFill/>
              </a:ln>
              <a:solidFill>
                <a:sysClr val="windowText" lastClr="000000">
                  <a:lumMod val="65000"/>
                  <a:lumOff val="35000"/>
                </a:sysClr>
              </a:solidFill>
              <a:effectLst/>
              <a:uLnTx/>
              <a:uFillTx/>
              <a:latin typeface="Corbel" panose="020B0503020204020204" pitchFamily="34" charset="0"/>
              <a:ea typeface="+mn-ea"/>
              <a:cs typeface="+mn-cs"/>
            </a:endParaRPr>
          </a:p>
        </p:txBody>
      </p:sp>
      <p:sp>
        <p:nvSpPr>
          <p:cNvPr id="12" name="Content Placeholder 2"/>
          <p:cNvSpPr txBox="1">
            <a:spLocks/>
          </p:cNvSpPr>
          <p:nvPr/>
        </p:nvSpPr>
        <p:spPr>
          <a:xfrm>
            <a:off x="2644622" y="4782032"/>
            <a:ext cx="6436821" cy="20024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Char char="•"/>
              <a:tabLst/>
              <a:defRPr/>
            </a:pPr>
            <a:r>
              <a:rPr lang="el-GR" dirty="0" smtClean="0">
                <a:solidFill>
                  <a:schemeClr val="tx1"/>
                </a:solidFill>
                <a:latin typeface="Corbel" panose="020B0503020204020204" pitchFamily="34" charset="0"/>
              </a:rPr>
              <a:t>Κόψε μικρά </a:t>
            </a:r>
            <a:r>
              <a:rPr lang="el-GR" dirty="0" err="1" smtClean="0">
                <a:solidFill>
                  <a:schemeClr val="tx1"/>
                </a:solidFill>
                <a:latin typeface="Corbel" panose="020B0503020204020204" pitchFamily="34" charset="0"/>
              </a:rPr>
              <a:t>χαρτονάκια</a:t>
            </a:r>
            <a:r>
              <a:rPr lang="el-GR" dirty="0" smtClean="0">
                <a:solidFill>
                  <a:schemeClr val="tx1"/>
                </a:solidFill>
                <a:latin typeface="Corbel" panose="020B0503020204020204" pitchFamily="34" charset="0"/>
              </a:rPr>
              <a:t> ίδιο μέγεθος (3</a:t>
            </a:r>
            <a:r>
              <a:rPr lang="en-US" dirty="0" smtClean="0">
                <a:solidFill>
                  <a:schemeClr val="tx1"/>
                </a:solidFill>
                <a:latin typeface="Corbel" panose="020B0503020204020204" pitchFamily="34" charset="0"/>
              </a:rPr>
              <a:t>x</a:t>
            </a:r>
            <a:r>
              <a:rPr lang="el-GR" dirty="0" smtClean="0">
                <a:solidFill>
                  <a:schemeClr val="tx1"/>
                </a:solidFill>
                <a:latin typeface="Corbel" panose="020B0503020204020204" pitchFamily="34" charset="0"/>
              </a:rPr>
              <a:t>5 εκ.). Σε κάθε </a:t>
            </a:r>
            <a:r>
              <a:rPr lang="el-GR" dirty="0" err="1" smtClean="0">
                <a:solidFill>
                  <a:schemeClr val="tx1"/>
                </a:solidFill>
                <a:latin typeface="Corbel" panose="020B0503020204020204" pitchFamily="34" charset="0"/>
              </a:rPr>
              <a:t>χαρτονάκι</a:t>
            </a:r>
            <a:r>
              <a:rPr lang="el-GR" dirty="0" smtClean="0">
                <a:solidFill>
                  <a:schemeClr val="tx1"/>
                </a:solidFill>
                <a:latin typeface="Corbel" panose="020B0503020204020204" pitchFamily="34" charset="0"/>
              </a:rPr>
              <a:t> σχεδίασε τον ίδιο σκύλο με μία μικρή διαφορά. Μπορεί για παράδειγμα να σχεδιάζεις λίγο πιο πάνω την ουρά. Αφού τελειώσεις τα σχέδιά σου τα καρφιτσώνεις και γυρνάς γρήγορα τις σελίδες του βιβλίου σου! Βλέπεις τον σκύλο σου να σου κουνάει την ουρά; Μπράβο σου έφτιαξες τον δικό σου </a:t>
            </a:r>
            <a:r>
              <a:rPr lang="el-GR" dirty="0" err="1" smtClean="0">
                <a:solidFill>
                  <a:schemeClr val="tx1"/>
                </a:solidFill>
                <a:latin typeface="Corbel" panose="020B0503020204020204" pitchFamily="34" charset="0"/>
              </a:rPr>
              <a:t>κινεογράφο</a:t>
            </a:r>
            <a:r>
              <a:rPr lang="el-GR" dirty="0" smtClean="0">
                <a:solidFill>
                  <a:schemeClr val="tx1"/>
                </a:solidFill>
                <a:latin typeface="Corbel" panose="020B0503020204020204" pitchFamily="34" charset="0"/>
              </a:rPr>
              <a:t> ή στα αγγλικά </a:t>
            </a:r>
            <a:r>
              <a:rPr lang="en-US" dirty="0" smtClean="0">
                <a:solidFill>
                  <a:schemeClr val="tx1"/>
                </a:solidFill>
                <a:latin typeface="Corbel" panose="020B0503020204020204" pitchFamily="34" charset="0"/>
              </a:rPr>
              <a:t>flip book</a:t>
            </a:r>
            <a:r>
              <a:rPr lang="el-GR" dirty="0" smtClean="0">
                <a:solidFill>
                  <a:schemeClr val="tx1"/>
                </a:solidFill>
                <a:latin typeface="Corbel" panose="020B0503020204020204" pitchFamily="34" charset="0"/>
              </a:rPr>
              <a:t>!</a:t>
            </a:r>
            <a:endParaRPr kumimoji="0" lang="el-GR" sz="2000" b="0" i="0" u="none" strike="noStrike" kern="1200" cap="none" spc="0" normalizeH="0" baseline="0" noProof="0" dirty="0">
              <a:ln>
                <a:noFill/>
              </a:ln>
              <a:solidFill>
                <a:schemeClr val="tx1"/>
              </a:solidFill>
              <a:effectLst/>
              <a:uLnTx/>
              <a:uFillTx/>
              <a:latin typeface="Corbel" panose="020B0503020204020204"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963886" y="4737271"/>
            <a:ext cx="2667787" cy="2047215"/>
          </a:xfrm>
          <a:prstGeom prst="rect">
            <a:avLst/>
          </a:prstGeom>
          <a:ln>
            <a:noFill/>
          </a:ln>
          <a:effectLst>
            <a:softEdge rad="112500"/>
          </a:effectLst>
        </p:spPr>
      </p:pic>
      <p:pic>
        <p:nvPicPr>
          <p:cNvPr id="4" name="Picture 3"/>
          <p:cNvPicPr>
            <a:picLocks noChangeAspect="1"/>
          </p:cNvPicPr>
          <p:nvPr/>
        </p:nvPicPr>
        <p:blipFill>
          <a:blip r:embed="rId6"/>
          <a:stretch>
            <a:fillRect/>
          </a:stretch>
        </p:blipFill>
        <p:spPr>
          <a:xfrm>
            <a:off x="10997218" y="6063707"/>
            <a:ext cx="458129" cy="317019"/>
          </a:xfrm>
          <a:prstGeom prst="rect">
            <a:avLst/>
          </a:prstGeom>
        </p:spPr>
      </p:pic>
      <p:sp>
        <p:nvSpPr>
          <p:cNvPr id="13" name="Footer Placeholder 12"/>
          <p:cNvSpPr>
            <a:spLocks noGrp="1"/>
          </p:cNvSpPr>
          <p:nvPr>
            <p:ph type="ftr" sz="quarter" idx="11"/>
          </p:nvPr>
        </p:nvSpPr>
        <p:spPr>
          <a:xfrm>
            <a:off x="5267259" y="6594610"/>
            <a:ext cx="4114800" cy="345796"/>
          </a:xfrm>
        </p:spPr>
        <p:txBody>
          <a:bodyPr/>
          <a:lstStyle/>
          <a:p>
            <a:r>
              <a:rPr lang="el-GR" dirty="0" smtClean="0"/>
              <a:t>Ομάδα Εικαστικών Τεχνών, Μάρτιος 2020</a:t>
            </a:r>
            <a:endParaRPr lang="en-US" dirty="0"/>
          </a:p>
        </p:txBody>
      </p:sp>
    </p:spTree>
    <p:extLst>
      <p:ext uri="{BB962C8B-B14F-4D97-AF65-F5344CB8AC3E}">
        <p14:creationId xmlns:p14="http://schemas.microsoft.com/office/powerpoint/2010/main" xmlns="" val="3719452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54" y="339793"/>
            <a:ext cx="8187071" cy="896579"/>
          </a:xfrm>
        </p:spPr>
        <p:txBody>
          <a:bodyPr>
            <a:normAutofit/>
          </a:bodyPr>
          <a:lstStyle/>
          <a:p>
            <a:r>
              <a:rPr lang="el-GR" sz="4400" dirty="0" smtClean="0"/>
              <a:t>Κινουμενα </a:t>
            </a:r>
            <a:r>
              <a:rPr lang="el-GR" sz="4400" dirty="0" err="1" smtClean="0"/>
              <a:t>σχεδια</a:t>
            </a:r>
            <a:endParaRPr lang="el-GR" sz="4400" dirty="0"/>
          </a:p>
        </p:txBody>
      </p:sp>
      <p:sp>
        <p:nvSpPr>
          <p:cNvPr id="3" name="Text Placeholder 2"/>
          <p:cNvSpPr>
            <a:spLocks noGrp="1"/>
          </p:cNvSpPr>
          <p:nvPr>
            <p:ph type="body" idx="1"/>
          </p:nvPr>
        </p:nvSpPr>
        <p:spPr>
          <a:xfrm>
            <a:off x="2935854" y="1334042"/>
            <a:ext cx="8566998" cy="951135"/>
          </a:xfrm>
        </p:spPr>
        <p:txBody>
          <a:bodyPr>
            <a:normAutofit fontScale="85000" lnSpcReduction="10000"/>
          </a:bodyPr>
          <a:lstStyle/>
          <a:p>
            <a:r>
              <a:rPr lang="el-GR" sz="2100" dirty="0" err="1" smtClean="0"/>
              <a:t>Επελεξε</a:t>
            </a:r>
            <a:r>
              <a:rPr lang="el-GR" sz="2100" dirty="0" smtClean="0"/>
              <a:t> </a:t>
            </a:r>
            <a:r>
              <a:rPr lang="el-GR" sz="2100" dirty="0" err="1" smtClean="0"/>
              <a:t>οποιον</a:t>
            </a:r>
            <a:r>
              <a:rPr lang="el-GR" sz="2100" dirty="0" smtClean="0"/>
              <a:t> </a:t>
            </a:r>
            <a:r>
              <a:rPr lang="el-GR" sz="2100" dirty="0" err="1" smtClean="0"/>
              <a:t>τροπο</a:t>
            </a:r>
            <a:r>
              <a:rPr lang="el-GR" sz="2100" dirty="0" smtClean="0"/>
              <a:t> θες για να </a:t>
            </a:r>
          </a:p>
          <a:p>
            <a:r>
              <a:rPr lang="el-GR" sz="2100" dirty="0" err="1" smtClean="0"/>
              <a:t>Δημιουργησεισ</a:t>
            </a:r>
            <a:r>
              <a:rPr lang="el-GR" sz="2100" dirty="0" smtClean="0"/>
              <a:t> το </a:t>
            </a:r>
            <a:r>
              <a:rPr lang="el-GR" sz="2100" dirty="0" err="1" smtClean="0"/>
              <a:t>δικο</a:t>
            </a:r>
            <a:r>
              <a:rPr lang="el-GR" sz="2100" dirty="0" smtClean="0"/>
              <a:t> σου </a:t>
            </a:r>
            <a:r>
              <a:rPr lang="el-GR" sz="3200" dirty="0" err="1" smtClean="0"/>
              <a:t>θαυματοτροπιο</a:t>
            </a:r>
            <a:r>
              <a:rPr lang="el-GR" sz="3200" dirty="0" smtClean="0"/>
              <a:t>!</a:t>
            </a:r>
            <a:endParaRPr lang="el-GR"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94396" y="2382847"/>
            <a:ext cx="2655577" cy="1615476"/>
          </a:xfrm>
          <a:prstGeom prst="rect">
            <a:avLst/>
          </a:prstGeom>
          <a:ln w="28575">
            <a:solidFill>
              <a:srgbClr val="FCB504"/>
            </a:solidFill>
          </a:ln>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67938" y="4692204"/>
            <a:ext cx="1501077" cy="1833651"/>
          </a:xfrm>
          <a:prstGeom prst="rect">
            <a:avLst/>
          </a:prstGeom>
          <a:ln w="28575">
            <a:solidFill>
              <a:srgbClr val="FCB504"/>
            </a:solidFill>
          </a:ln>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72114" y="4692204"/>
            <a:ext cx="1292180" cy="1847454"/>
          </a:xfrm>
          <a:prstGeom prst="rect">
            <a:avLst/>
          </a:prstGeom>
          <a:ln w="28575">
            <a:solidFill>
              <a:srgbClr val="FCB504"/>
            </a:solidFill>
          </a:ln>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029390" y="4304372"/>
            <a:ext cx="1237652" cy="2221483"/>
          </a:xfrm>
          <a:prstGeom prst="rect">
            <a:avLst/>
          </a:prstGeom>
          <a:ln w="28575">
            <a:solidFill>
              <a:srgbClr val="FCB504"/>
            </a:solidFill>
          </a:ln>
        </p:spPr>
      </p:pic>
      <p:sp>
        <p:nvSpPr>
          <p:cNvPr id="8" name="Content Placeholder 2"/>
          <p:cNvSpPr txBox="1">
            <a:spLocks/>
          </p:cNvSpPr>
          <p:nvPr/>
        </p:nvSpPr>
        <p:spPr>
          <a:xfrm>
            <a:off x="5866325" y="2397154"/>
            <a:ext cx="5402690" cy="1650151"/>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just" defTabSz="914400" rtl="0" eaLnBrk="1" fontAlgn="auto" latinLnBrk="0" hangingPunct="1">
              <a:lnSpc>
                <a:spcPct val="110000"/>
              </a:lnSpc>
              <a:spcBef>
                <a:spcPts val="700"/>
              </a:spcBef>
              <a:spcAft>
                <a:spcPts val="0"/>
              </a:spcAft>
              <a:buClr>
                <a:srgbClr val="2A1A00"/>
              </a:buClr>
              <a:buSzTx/>
              <a:buNone/>
              <a:tabLst/>
              <a:defRPr/>
            </a:pPr>
            <a:r>
              <a:rPr kumimoji="0" lang="el-GR" sz="20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Το </a:t>
            </a:r>
            <a:r>
              <a:rPr kumimoji="0" lang="el-GR" sz="20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θαυματοτρόπιο</a:t>
            </a:r>
            <a:r>
              <a:rPr kumimoji="0" lang="el-GR" sz="20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l-GR" sz="20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εικ</a:t>
            </a:r>
            <a:r>
              <a:rPr kumimoji="0" lang="el-GR" sz="20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1) ήταν ένα παιχνίδι που χρησιμοποιούσαν κατά τη Βικτωριανή εποχή. Αποτελείται από έναν χάρτινο δίσκο, ο οποίος έχει δύο κορδόνια. Αν από τη μια ζωγραφίσουμε ένα κλουβί και από την άλλη ένα πουλί, δείχνουν να συγχωνεύονται σε μια εικόνα, όταν ο δίσκος περιστρέφεται γύρω από τον άξονά του. Έτσι, το πουλί φαίνεται να είναι μέσα στο κλουβί.</a:t>
            </a:r>
            <a:endParaRPr kumimoji="0" lang="el-GR" sz="20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endParaRPr>
          </a:p>
        </p:txBody>
      </p:sp>
      <p:sp>
        <p:nvSpPr>
          <p:cNvPr id="10" name="Content Placeholder 2"/>
          <p:cNvSpPr txBox="1">
            <a:spLocks/>
          </p:cNvSpPr>
          <p:nvPr/>
        </p:nvSpPr>
        <p:spPr>
          <a:xfrm>
            <a:off x="2695748" y="4262981"/>
            <a:ext cx="4249706" cy="226287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just" defTabSz="914400" rtl="0" eaLnBrk="1" fontAlgn="auto" latinLnBrk="0" hangingPunct="1">
              <a:lnSpc>
                <a:spcPct val="110000"/>
              </a:lnSpc>
              <a:spcBef>
                <a:spcPts val="700"/>
              </a:spcBef>
              <a:spcAft>
                <a:spcPts val="0"/>
              </a:spcAft>
              <a:buClr>
                <a:srgbClr val="2A1A00"/>
              </a:buClr>
              <a:buSzTx/>
              <a:buNone/>
              <a:tabLst/>
              <a:defRPr/>
            </a:pPr>
            <a:r>
              <a:rPr kumimoji="0" lang="el-GR" sz="15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Το παιχνίδι αυτό μπορεί να γίνει και με άλλον τρόπο. Κόβουμε δύο κύκλους και σχεδιάζουμε για παράδειγμα στον ένα σκυλάκι και στον άλλο το σπιτάκι του. Στη συνέχεια κολλάμε σε ένα μολύβι ή ένα ξυλάκι τους δύο κύκλους, πλάτη. Όταν περιστρέψουμε με τις παλάμες το ξυλάκι, το σκυλάκι φαίνεται να είναι στο σπιτάκι του! Όπως φαίνεται και το πουλί</a:t>
            </a:r>
            <a:r>
              <a:rPr kumimoji="0" lang="el-GR" sz="1500" b="0"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στο κλουβί του.</a:t>
            </a:r>
          </a:p>
          <a:p>
            <a:pPr marL="0" marR="0" lvl="0" indent="0" algn="just" defTabSz="914400" rtl="0" eaLnBrk="1" fontAlgn="auto" latinLnBrk="0" hangingPunct="1">
              <a:lnSpc>
                <a:spcPct val="110000"/>
              </a:lnSpc>
              <a:spcBef>
                <a:spcPts val="700"/>
              </a:spcBef>
              <a:spcAft>
                <a:spcPts val="0"/>
              </a:spcAft>
              <a:buClr>
                <a:srgbClr val="2A1A00"/>
              </a:buClr>
              <a:buSzTx/>
              <a:buNone/>
              <a:tabLst/>
              <a:defRPr/>
            </a:pPr>
            <a:endParaRPr kumimoji="0" lang="el-GR" sz="16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endParaRPr>
          </a:p>
        </p:txBody>
      </p:sp>
      <p:sp>
        <p:nvSpPr>
          <p:cNvPr id="11" name="Content Placeholder 3"/>
          <p:cNvSpPr txBox="1">
            <a:spLocks/>
          </p:cNvSpPr>
          <p:nvPr/>
        </p:nvSpPr>
        <p:spPr>
          <a:xfrm rot="16200000">
            <a:off x="-2166886" y="2501736"/>
            <a:ext cx="5696048" cy="102742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None/>
              <a:tabLst/>
              <a:defRPr/>
            </a:pPr>
            <a:r>
              <a:rPr kumimoji="0" lang="el-GR" sz="14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Πηγή</a:t>
            </a:r>
            <a:r>
              <a:rPr kumimoji="0" lang="el-GR" sz="14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l-GR" sz="1400" b="0" i="0" u="none" strike="noStrike" kern="1200" cap="none" spc="0" normalizeH="0" baseline="0" noProof="0" dirty="0" smtClean="0">
                <a:ln>
                  <a:noFill/>
                </a:ln>
                <a:solidFill>
                  <a:sysClr val="windowText" lastClr="000000">
                    <a:lumMod val="65000"/>
                    <a:lumOff val="35000"/>
                  </a:sysClr>
                </a:solidFill>
                <a:effectLst/>
                <a:uLnTx/>
                <a:uFillTx/>
                <a:latin typeface="Corbel" panose="020B0503020204020204" pitchFamily="34" charset="0"/>
                <a:ea typeface="+mn-ea"/>
                <a:cs typeface="+mn-cs"/>
              </a:rPr>
              <a:t>:</a:t>
            </a:r>
          </a:p>
          <a:p>
            <a:pPr marL="0" marR="0" lvl="0" indent="0" algn="l" defTabSz="914400" rtl="0" eaLnBrk="1" fontAlgn="auto" latinLnBrk="0" hangingPunct="1">
              <a:lnSpc>
                <a:spcPct val="110000"/>
              </a:lnSpc>
              <a:spcBef>
                <a:spcPts val="700"/>
              </a:spcBef>
              <a:spcAft>
                <a:spcPts val="0"/>
              </a:spcAft>
              <a:buClr>
                <a:srgbClr val="2A1A00"/>
              </a:buClr>
              <a:buSzTx/>
              <a:buFont typeface="Arial" panose="020B0604020202020204" pitchFamily="34" charset="0"/>
              <a:buNone/>
              <a:tabLst/>
              <a:defRPr/>
            </a:pPr>
            <a:r>
              <a:rPr kumimoji="0" lang="el-GR" sz="1400" b="0" i="1" u="none" strike="noStrike" kern="1200" cap="none" spc="0" normalizeH="0" baseline="0" noProof="0" dirty="0" smtClean="0">
                <a:ln>
                  <a:noFill/>
                </a:ln>
                <a:solidFill>
                  <a:schemeClr val="bg1"/>
                </a:solidFill>
                <a:effectLst/>
                <a:uLnTx/>
                <a:uFillTx/>
                <a:ea typeface="+mn-ea"/>
                <a:cs typeface="+mn-cs"/>
              </a:rPr>
              <a:t>Διεθνές Φεστιβάλ Κινουμένων Σχεδίων Κύπρου – Όψεις του Κόσμου</a:t>
            </a:r>
            <a:r>
              <a:rPr kumimoji="0" lang="en-US" sz="1400" b="0" i="1" u="none" strike="noStrike" kern="1200" cap="none" spc="0" normalizeH="0" baseline="0" noProof="0" dirty="0" smtClean="0">
                <a:ln>
                  <a:noFill/>
                </a:ln>
                <a:solidFill>
                  <a:schemeClr val="bg1"/>
                </a:solidFill>
                <a:effectLst/>
                <a:uLnTx/>
                <a:uFillTx/>
                <a:ea typeface="+mn-ea"/>
                <a:cs typeface="+mn-cs"/>
              </a:rPr>
              <a:t> / </a:t>
            </a:r>
            <a:r>
              <a:rPr kumimoji="0" lang="el-GR" sz="1400" b="0" i="1" u="none" strike="noStrike" kern="1200" cap="none" spc="0" normalizeH="0" baseline="0" noProof="0" dirty="0" smtClean="0">
                <a:ln>
                  <a:noFill/>
                </a:ln>
                <a:solidFill>
                  <a:schemeClr val="bg1"/>
                </a:solidFill>
                <a:effectLst/>
                <a:uLnTx/>
                <a:uFillTx/>
                <a:ea typeface="+mn-ea"/>
                <a:cs typeface="+mn-cs"/>
              </a:rPr>
              <a:t>Δεύτερη Έκδοση για Παιδιά και Νέους </a:t>
            </a:r>
            <a:r>
              <a:rPr kumimoji="0" lang="en-US" sz="1400" b="0" i="1" u="none" strike="noStrike" kern="1200" cap="none" spc="0" normalizeH="0" baseline="0" noProof="0" dirty="0" smtClean="0">
                <a:ln>
                  <a:noFill/>
                </a:ln>
                <a:solidFill>
                  <a:schemeClr val="bg1"/>
                </a:solidFill>
                <a:effectLst/>
                <a:uLnTx/>
                <a:uFillTx/>
                <a:ea typeface="+mn-ea"/>
                <a:cs typeface="+mn-cs"/>
              </a:rPr>
              <a:t>/</a:t>
            </a:r>
            <a:r>
              <a:rPr kumimoji="0" lang="el-GR" sz="1400" b="0" i="1" u="none" strike="noStrike" kern="1200" cap="none" spc="0" normalizeH="0" baseline="0" noProof="0" dirty="0" smtClean="0">
                <a:ln>
                  <a:noFill/>
                </a:ln>
                <a:solidFill>
                  <a:schemeClr val="bg1"/>
                </a:solidFill>
                <a:effectLst/>
                <a:uLnTx/>
                <a:uFillTx/>
                <a:ea typeface="+mn-ea"/>
                <a:cs typeface="+mn-cs"/>
              </a:rPr>
              <a:t> Αναπτυξιακό Πρόγραμμα Κινουμένων Σχεδίων στην Εκπαίδευση 2019.</a:t>
            </a:r>
            <a:endParaRPr kumimoji="0" lang="el-GR" sz="1400" b="0" i="1" u="none" strike="noStrike" kern="1200" cap="none" spc="0" normalizeH="0" baseline="0" noProof="0" dirty="0">
              <a:ln>
                <a:noFill/>
              </a:ln>
              <a:solidFill>
                <a:schemeClr val="bg1"/>
              </a:solidFill>
              <a:effectLst/>
              <a:uLnTx/>
              <a:uFillTx/>
              <a:ea typeface="+mn-ea"/>
              <a:cs typeface="+mn-cs"/>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xmlns="" val="0"/>
              </a:ext>
            </a:extLst>
          </a:blip>
          <a:srcRect t="2519" r="3652"/>
          <a:stretch/>
        </p:blipFill>
        <p:spPr>
          <a:xfrm>
            <a:off x="9271518" y="614003"/>
            <a:ext cx="785551" cy="925943"/>
          </a:xfrm>
          <a:prstGeom prst="rect">
            <a:avLst/>
          </a:prstGeom>
        </p:spPr>
        <p:style>
          <a:lnRef idx="3">
            <a:schemeClr val="lt1"/>
          </a:lnRef>
          <a:fillRef idx="1">
            <a:schemeClr val="accent1"/>
          </a:fillRef>
          <a:effectRef idx="1">
            <a:schemeClr val="accent1"/>
          </a:effectRef>
          <a:fontRef idx="minor">
            <a:schemeClr val="lt1"/>
          </a:fontRef>
        </p:style>
      </p:pic>
      <p:graphicFrame>
        <p:nvGraphicFramePr>
          <p:cNvPr id="13" name="Table 12"/>
          <p:cNvGraphicFramePr>
            <a:graphicFrameLocks noGrp="1"/>
          </p:cNvGraphicFramePr>
          <p:nvPr>
            <p:extLst>
              <p:ext uri="{D42A27DB-BD31-4B8C-83A1-F6EECF244321}">
                <p14:modId xmlns:p14="http://schemas.microsoft.com/office/powerpoint/2010/main" xmlns="" val="1920466034"/>
              </p:ext>
            </p:extLst>
          </p:nvPr>
        </p:nvGraphicFramePr>
        <p:xfrm>
          <a:off x="3551311" y="2756369"/>
          <a:ext cx="515470" cy="259080"/>
        </p:xfrm>
        <a:graphic>
          <a:graphicData uri="http://schemas.openxmlformats.org/drawingml/2006/table">
            <a:tbl>
              <a:tblPr firstRow="1" bandRow="1">
                <a:tableStyleId>{5C22544A-7EE6-4342-B048-85BDC9FD1C3A}</a:tableStyleId>
              </a:tblPr>
              <a:tblGrid>
                <a:gridCol w="515470">
                  <a:extLst>
                    <a:ext uri="{9D8B030D-6E8A-4147-A177-3AD203B41FA5}">
                      <a16:colId xmlns="" xmlns:a16="http://schemas.microsoft.com/office/drawing/2014/main" val="20000"/>
                    </a:ext>
                  </a:extLst>
                </a:gridCol>
              </a:tblGrid>
              <a:tr h="222869">
                <a:tc>
                  <a:txBody>
                    <a:bodyPr/>
                    <a:lstStyle/>
                    <a:p>
                      <a:r>
                        <a:rPr lang="el-GR" sz="1100" b="0" dirty="0" err="1" smtClean="0">
                          <a:solidFill>
                            <a:schemeClr val="bg1"/>
                          </a:solidFill>
                        </a:rPr>
                        <a:t>εικ</a:t>
                      </a:r>
                      <a:r>
                        <a:rPr lang="el-GR" sz="1100" b="0" dirty="0" smtClean="0">
                          <a:solidFill>
                            <a:schemeClr val="bg1"/>
                          </a:solidFill>
                        </a:rPr>
                        <a:t>. 1</a:t>
                      </a:r>
                      <a:endParaRPr lang="el-GR" sz="1100" b="0" dirty="0">
                        <a:solidFill>
                          <a:schemeClr val="bg1"/>
                        </a:solidFill>
                      </a:endParaRPr>
                    </a:p>
                  </a:txBody>
                  <a:tcPr>
                    <a:solidFill>
                      <a:schemeClr val="tx1"/>
                    </a:solidFill>
                  </a:tcPr>
                </a:tc>
                <a:extLst>
                  <a:ext uri="{0D108BD9-81ED-4DB2-BD59-A6C34878D82A}">
                    <a16:rowId xmlns="" xmlns:a16="http://schemas.microsoft.com/office/drawing/2014/main" val="10000"/>
                  </a:ext>
                </a:extLst>
              </a:tr>
            </a:tbl>
          </a:graphicData>
        </a:graphic>
      </p:graphicFrame>
      <p:sp>
        <p:nvSpPr>
          <p:cNvPr id="14" name="Footer Placeholder 13"/>
          <p:cNvSpPr>
            <a:spLocks noGrp="1"/>
          </p:cNvSpPr>
          <p:nvPr>
            <p:ph type="ftr" sz="quarter" idx="11"/>
          </p:nvPr>
        </p:nvSpPr>
        <p:spPr>
          <a:xfrm>
            <a:off x="5224854" y="6512204"/>
            <a:ext cx="4114800" cy="345796"/>
          </a:xfrm>
        </p:spPr>
        <p:txBody>
          <a:bodyPr/>
          <a:lstStyle/>
          <a:p>
            <a:r>
              <a:rPr lang="el-GR" smtClean="0"/>
              <a:t>Ομάδα Εικαστικών Τεχνών, Μάρτιος 2020</a:t>
            </a:r>
            <a:endParaRPr lang="en-US" dirty="0"/>
          </a:p>
        </p:txBody>
      </p:sp>
    </p:spTree>
    <p:extLst>
      <p:ext uri="{BB962C8B-B14F-4D97-AF65-F5344CB8AC3E}">
        <p14:creationId xmlns:p14="http://schemas.microsoft.com/office/powerpoint/2010/main" xmlns="" val="884605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8647" y="383095"/>
            <a:ext cx="10178322" cy="1492132"/>
          </a:xfrm>
        </p:spPr>
        <p:txBody>
          <a:bodyPr>
            <a:normAutofit/>
          </a:bodyPr>
          <a:lstStyle/>
          <a:p>
            <a:r>
              <a:rPr lang="el-GR" sz="4000" dirty="0" err="1" smtClean="0"/>
              <a:t>Εργα</a:t>
            </a:r>
            <a:r>
              <a:rPr lang="el-GR" sz="4000" dirty="0" smtClean="0"/>
              <a:t> </a:t>
            </a:r>
            <a:r>
              <a:rPr lang="el-GR" sz="4000" dirty="0" err="1" smtClean="0"/>
              <a:t>παιδιων</a:t>
            </a:r>
            <a:r>
              <a:rPr lang="el-GR" sz="4000" dirty="0" smtClean="0"/>
              <a:t> με </a:t>
            </a:r>
            <a:r>
              <a:rPr lang="el-GR" sz="4000" dirty="0" err="1" smtClean="0"/>
              <a:t>θεμα</a:t>
            </a:r>
            <a:r>
              <a:rPr lang="el-GR" sz="4000" dirty="0" smtClean="0"/>
              <a:t> τον </a:t>
            </a:r>
            <a:r>
              <a:rPr lang="el-GR" sz="4000" dirty="0" err="1" smtClean="0"/>
              <a:t>σκυλο</a:t>
            </a:r>
            <a:endParaRPr lang="el-GR" sz="4000"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5233256" y="4131811"/>
            <a:ext cx="3445774" cy="24279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p:cNvPicPr>
            <a:picLocks noChangeAspect="1"/>
          </p:cNvPicPr>
          <p:nvPr/>
        </p:nvPicPr>
        <p:blipFill rotWithShape="1">
          <a:blip r:embed="rId3">
            <a:extLst>
              <a:ext uri="{28A0092B-C50C-407E-A947-70E740481C1C}">
                <a14:useLocalDpi xmlns:a14="http://schemas.microsoft.com/office/drawing/2010/main" xmlns="" val="0"/>
              </a:ext>
            </a:extLst>
          </a:blip>
          <a:srcRect t="25547"/>
          <a:stretch/>
        </p:blipFill>
        <p:spPr>
          <a:xfrm>
            <a:off x="5233256" y="1342745"/>
            <a:ext cx="3445774" cy="24651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Content Placeholder 16"/>
          <p:cNvPicPr>
            <a:picLocks noGrp="1" noChangeAspect="1"/>
          </p:cNvPicPr>
          <p:nvPr>
            <p:ph sz="half" idx="1"/>
          </p:nvPr>
        </p:nvPicPr>
        <p:blipFill>
          <a:blip r:embed="rId4">
            <a:extLst>
              <a:ext uri="{28A0092B-C50C-407E-A947-70E740481C1C}">
                <a14:useLocalDpi xmlns:a14="http://schemas.microsoft.com/office/drawing/2010/main" xmlns="" val="0"/>
              </a:ext>
            </a:extLst>
          </a:blip>
          <a:stretch>
            <a:fillRect/>
          </a:stretch>
        </p:blipFill>
        <p:spPr>
          <a:xfrm>
            <a:off x="1251678" y="4131811"/>
            <a:ext cx="3474869" cy="24279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51679" y="1342745"/>
            <a:ext cx="3474868" cy="24651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8723641" y="1367849"/>
            <a:ext cx="2959714" cy="415987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el-GR" dirty="0" smtClean="0"/>
          </a:p>
          <a:p>
            <a:endParaRPr lang="el-GR" dirty="0"/>
          </a:p>
          <a:p>
            <a:pPr>
              <a:buFont typeface="Wingdings" panose="05000000000000000000" pitchFamily="2" charset="2"/>
              <a:buChar char="Ø"/>
            </a:pPr>
            <a:r>
              <a:rPr lang="el-GR" sz="1800" dirty="0" smtClean="0"/>
              <a:t>Τώρα δημιούργησε κι εσύ, με ό,τι υλικά έχεις στο σπίτι, το δικό σου έργο με ήρωα τον σκύλο! Ζωγράφισε αν θες και τον εαυτό σου με τους φίλους και φίλες σου!</a:t>
            </a:r>
          </a:p>
          <a:p>
            <a:pPr marL="0" indent="0">
              <a:buFont typeface="Arial" panose="020B0604020202020204" pitchFamily="34" charset="0"/>
              <a:buNone/>
            </a:pPr>
            <a:endParaRPr lang="el-GR" dirty="0"/>
          </a:p>
        </p:txBody>
      </p:sp>
      <p:pic>
        <p:nvPicPr>
          <p:cNvPr id="21" name="Picture 20"/>
          <p:cNvPicPr>
            <a:picLocks noChangeAspect="1"/>
          </p:cNvPicPr>
          <p:nvPr/>
        </p:nvPicPr>
        <p:blipFill>
          <a:blip r:embed="rId6"/>
          <a:stretch>
            <a:fillRect/>
          </a:stretch>
        </p:blipFill>
        <p:spPr>
          <a:xfrm>
            <a:off x="8730080" y="444564"/>
            <a:ext cx="4461104" cy="1846569"/>
          </a:xfrm>
          <a:prstGeom prst="rect">
            <a:avLst/>
          </a:prstGeom>
        </p:spPr>
      </p:pic>
      <p:sp>
        <p:nvSpPr>
          <p:cNvPr id="22" name="Content Placeholder 2"/>
          <p:cNvSpPr txBox="1">
            <a:spLocks/>
          </p:cNvSpPr>
          <p:nvPr/>
        </p:nvSpPr>
        <p:spPr>
          <a:xfrm>
            <a:off x="8963403" y="4483431"/>
            <a:ext cx="2655557" cy="113403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l-GR" b="1" dirty="0" smtClean="0"/>
              <a:t>Πιθανά υλικά</a:t>
            </a:r>
            <a:r>
              <a:rPr lang="el-GR" dirty="0" smtClean="0"/>
              <a:t>: </a:t>
            </a:r>
            <a:r>
              <a:rPr lang="el-GR" i="1" dirty="0" smtClean="0"/>
              <a:t>λαδοπαστέλ, χρωματιστές κόλλες από περιοδικά, </a:t>
            </a:r>
            <a:r>
              <a:rPr lang="el-GR" i="1" dirty="0" err="1" smtClean="0"/>
              <a:t>φλομάστερς</a:t>
            </a:r>
            <a:r>
              <a:rPr lang="el-GR" i="1" dirty="0" smtClean="0"/>
              <a:t>, νερομπογιές</a:t>
            </a:r>
          </a:p>
          <a:p>
            <a:pPr marL="0" indent="0">
              <a:buFont typeface="Arial" panose="020B0604020202020204" pitchFamily="34" charset="0"/>
              <a:buNone/>
            </a:pPr>
            <a:endParaRPr lang="el-GR" dirty="0"/>
          </a:p>
        </p:txBody>
      </p:sp>
      <p:sp>
        <p:nvSpPr>
          <p:cNvPr id="23" name="Content Placeholder 2"/>
          <p:cNvSpPr txBox="1">
            <a:spLocks/>
          </p:cNvSpPr>
          <p:nvPr/>
        </p:nvSpPr>
        <p:spPr>
          <a:xfrm>
            <a:off x="9185739" y="5883993"/>
            <a:ext cx="2655557" cy="113403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endParaRPr lang="el-GR" i="1" dirty="0" smtClean="0"/>
          </a:p>
          <a:p>
            <a:pPr marL="0" indent="0">
              <a:buFont typeface="Arial" panose="020B0604020202020204" pitchFamily="34" charset="0"/>
              <a:buNone/>
            </a:pPr>
            <a:endParaRPr lang="el-GR" dirty="0"/>
          </a:p>
        </p:txBody>
      </p:sp>
      <p:sp>
        <p:nvSpPr>
          <p:cNvPr id="24" name="Content Placeholder 2"/>
          <p:cNvSpPr txBox="1">
            <a:spLocks/>
          </p:cNvSpPr>
          <p:nvPr/>
        </p:nvSpPr>
        <p:spPr>
          <a:xfrm>
            <a:off x="8963403" y="6094838"/>
            <a:ext cx="2877894" cy="55955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l-GR" dirty="0" smtClean="0"/>
              <a:t>Τα έργα έγιναν από τα παιδιά του Θ΄</a:t>
            </a:r>
            <a:r>
              <a:rPr lang="en-US" dirty="0" smtClean="0"/>
              <a:t> </a:t>
            </a:r>
            <a:r>
              <a:rPr lang="el-GR" dirty="0" smtClean="0"/>
              <a:t>Δημοτικού Σχολείου Πάφου τη σχολική χρονιά 2012 </a:t>
            </a:r>
            <a:r>
              <a:rPr lang="en-US" dirty="0" smtClean="0"/>
              <a:t>– </a:t>
            </a:r>
            <a:r>
              <a:rPr lang="el-GR" dirty="0" smtClean="0"/>
              <a:t>2013</a:t>
            </a:r>
            <a:r>
              <a:rPr lang="en-US" dirty="0" smtClean="0"/>
              <a:t>.</a:t>
            </a:r>
            <a:endParaRPr lang="el-GR" dirty="0"/>
          </a:p>
        </p:txBody>
      </p:sp>
      <p:sp>
        <p:nvSpPr>
          <p:cNvPr id="3" name="Footer Placeholder 2"/>
          <p:cNvSpPr>
            <a:spLocks noGrp="1"/>
          </p:cNvSpPr>
          <p:nvPr>
            <p:ph type="ftr" sz="quarter" idx="11"/>
          </p:nvPr>
        </p:nvSpPr>
        <p:spPr>
          <a:xfrm>
            <a:off x="4051479" y="6559794"/>
            <a:ext cx="4114800" cy="345796"/>
          </a:xfrm>
        </p:spPr>
        <p:txBody>
          <a:bodyPr/>
          <a:lstStyle/>
          <a:p>
            <a:r>
              <a:rPr lang="el-GR" dirty="0" smtClean="0"/>
              <a:t>Ομάδα Εικαστικών Τεχνών, Μάρτιος 2020</a:t>
            </a:r>
            <a:endParaRPr lang="en-US" dirty="0"/>
          </a:p>
        </p:txBody>
      </p:sp>
    </p:spTree>
    <p:extLst>
      <p:ext uri="{BB962C8B-B14F-4D97-AF65-F5344CB8AC3E}">
        <p14:creationId xmlns:p14="http://schemas.microsoft.com/office/powerpoint/2010/main" xmlns="" val="3705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37884" y="820701"/>
            <a:ext cx="3092115" cy="675076"/>
          </a:xfrm>
        </p:spPr>
        <p:txBody>
          <a:bodyPr>
            <a:noAutofit/>
          </a:bodyPr>
          <a:lstStyle/>
          <a:p>
            <a:r>
              <a:rPr lang="el-GR" sz="1800" dirty="0" err="1" smtClean="0"/>
              <a:t>Αναζητωντασ</a:t>
            </a:r>
            <a:r>
              <a:rPr lang="el-GR" sz="1800" dirty="0" smtClean="0"/>
              <a:t> </a:t>
            </a:r>
            <a:br>
              <a:rPr lang="el-GR" sz="1800" dirty="0" smtClean="0"/>
            </a:br>
            <a:r>
              <a:rPr lang="el-GR" sz="1800" dirty="0" smtClean="0"/>
              <a:t>τα </a:t>
            </a:r>
            <a:r>
              <a:rPr lang="el-GR" sz="1800" dirty="0" err="1" smtClean="0"/>
              <a:t>ζωα</a:t>
            </a:r>
            <a:r>
              <a:rPr lang="el-GR" sz="1800" dirty="0" smtClean="0"/>
              <a:t> στην </a:t>
            </a:r>
            <a:r>
              <a:rPr lang="el-GR" sz="1800" dirty="0" err="1" smtClean="0"/>
              <a:t>πινακοθηκη</a:t>
            </a:r>
            <a:endParaRPr lang="el-GR" sz="1800" dirty="0"/>
          </a:p>
        </p:txBody>
      </p:sp>
      <p:sp>
        <p:nvSpPr>
          <p:cNvPr id="5" name="Content Placeholder 4"/>
          <p:cNvSpPr>
            <a:spLocks noGrp="1"/>
          </p:cNvSpPr>
          <p:nvPr>
            <p:ph idx="1"/>
          </p:nvPr>
        </p:nvSpPr>
        <p:spPr>
          <a:xfrm>
            <a:off x="914400" y="3940935"/>
            <a:ext cx="6347676" cy="2665927"/>
          </a:xfrm>
        </p:spPr>
        <p:txBody>
          <a:bodyPr>
            <a:normAutofit fontScale="85000" lnSpcReduction="20000"/>
          </a:bodyPr>
          <a:lstStyle/>
          <a:p>
            <a:pPr marL="0" indent="0">
              <a:buNone/>
            </a:pPr>
            <a:r>
              <a:rPr lang="el-GR" sz="2600" dirty="0">
                <a:solidFill>
                  <a:schemeClr val="tx1"/>
                </a:solidFill>
              </a:rPr>
              <a:t>Γεννήθηκε στην Πάφο το 1971 και σπούδασε ζωγραφική στην Σχολή Καλών Τεχνών της Αθήνας, με δασκάλους τον Παναγιώτη </a:t>
            </a:r>
            <a:r>
              <a:rPr lang="el-GR" sz="2600" dirty="0" err="1">
                <a:solidFill>
                  <a:schemeClr val="tx1"/>
                </a:solidFill>
              </a:rPr>
              <a:t>Τέτση</a:t>
            </a:r>
            <a:r>
              <a:rPr lang="el-GR" sz="2600" dirty="0">
                <a:solidFill>
                  <a:schemeClr val="tx1"/>
                </a:solidFill>
              </a:rPr>
              <a:t> και τη Ρένα Παπασπύρου. Έχει στο ενεργητικό της ατομικές και ομαδικές εκθέσεις στην Κύπρο και στο εξωτερικό. Ζει και  εργάζεται στην </a:t>
            </a:r>
            <a:r>
              <a:rPr lang="el-GR" sz="2600" dirty="0" err="1">
                <a:solidFill>
                  <a:schemeClr val="tx1"/>
                </a:solidFill>
              </a:rPr>
              <a:t>Τάλα</a:t>
            </a:r>
            <a:r>
              <a:rPr lang="el-GR" sz="2600" dirty="0">
                <a:solidFill>
                  <a:schemeClr val="tx1"/>
                </a:solidFill>
              </a:rPr>
              <a:t> της Πάφου</a:t>
            </a:r>
            <a:r>
              <a:rPr lang="el-GR" sz="2600" dirty="0" smtClean="0">
                <a:solidFill>
                  <a:schemeClr val="tx1"/>
                </a:solidFill>
              </a:rPr>
              <a:t>.</a:t>
            </a:r>
          </a:p>
          <a:p>
            <a:pPr marL="0" indent="0">
              <a:buNone/>
            </a:pPr>
            <a:endParaRPr lang="el-GR" sz="2600" dirty="0" smtClean="0">
              <a:solidFill>
                <a:schemeClr val="tx1"/>
              </a:solidFill>
            </a:endParaRPr>
          </a:p>
          <a:p>
            <a:pPr>
              <a:buFont typeface="Wingdings" panose="05000000000000000000" pitchFamily="2" charset="2"/>
              <a:buChar char="Ø"/>
            </a:pPr>
            <a:r>
              <a:rPr lang="el-GR" sz="2000" b="1" dirty="0" smtClean="0">
                <a:solidFill>
                  <a:schemeClr val="tx1"/>
                </a:solidFill>
              </a:rPr>
              <a:t>Αν τη συναντούσες τυχαία τι θα ήθελες να τη ρωτήσεις;</a:t>
            </a:r>
            <a:endParaRPr lang="el-GR" sz="2400" b="1" dirty="0">
              <a:solidFill>
                <a:schemeClr val="tx1"/>
              </a:solidFill>
            </a:endParaRPr>
          </a:p>
          <a:p>
            <a:endParaRPr lang="el-GR" dirty="0"/>
          </a:p>
        </p:txBody>
      </p:sp>
      <p:sp>
        <p:nvSpPr>
          <p:cNvPr id="6" name="Text Placeholder 5"/>
          <p:cNvSpPr>
            <a:spLocks noGrp="1"/>
          </p:cNvSpPr>
          <p:nvPr>
            <p:ph type="body" sz="half" idx="2"/>
          </p:nvPr>
        </p:nvSpPr>
        <p:spPr>
          <a:xfrm>
            <a:off x="8337885" y="1368047"/>
            <a:ext cx="3092115" cy="4852449"/>
          </a:xfrm>
        </p:spPr>
        <p:txBody>
          <a:bodyPr>
            <a:normAutofit/>
          </a:bodyPr>
          <a:lstStyle/>
          <a:p>
            <a:endParaRPr lang="el-GR" sz="1800" b="1" dirty="0" smtClean="0"/>
          </a:p>
          <a:p>
            <a:r>
              <a:rPr lang="el-GR" sz="1800" b="1" dirty="0" smtClean="0">
                <a:solidFill>
                  <a:srgbClr val="FCB504"/>
                </a:solidFill>
              </a:rPr>
              <a:t>Πού</a:t>
            </a:r>
            <a:r>
              <a:rPr lang="el-GR" sz="1800" b="1" dirty="0" smtClean="0"/>
              <a:t> βρίσκεται άραγε ο </a:t>
            </a:r>
            <a:r>
              <a:rPr lang="el-GR" sz="1800" b="1" dirty="0" smtClean="0">
                <a:solidFill>
                  <a:srgbClr val="FCB504"/>
                </a:solidFill>
              </a:rPr>
              <a:t>σκύλος</a:t>
            </a:r>
            <a:r>
              <a:rPr lang="el-GR" sz="1800" b="1" dirty="0" smtClean="0"/>
              <a:t> σήμερα; </a:t>
            </a:r>
          </a:p>
          <a:p>
            <a:r>
              <a:rPr lang="el-GR" sz="1800" b="1" dirty="0" smtClean="0"/>
              <a:t>Συνάντησε </a:t>
            </a:r>
            <a:r>
              <a:rPr lang="el-GR" sz="1800" b="1" dirty="0"/>
              <a:t>τη </a:t>
            </a:r>
            <a:r>
              <a:rPr lang="el-GR" sz="1800" b="1" dirty="0">
                <a:solidFill>
                  <a:srgbClr val="FCB504"/>
                </a:solidFill>
              </a:rPr>
              <a:t>Γιώτα Ιωαννίδου</a:t>
            </a:r>
            <a:r>
              <a:rPr lang="el-GR" sz="1800" b="1" dirty="0"/>
              <a:t> και τον </a:t>
            </a:r>
            <a:r>
              <a:rPr lang="el-GR" sz="1800" b="1" dirty="0">
                <a:solidFill>
                  <a:srgbClr val="FCB504"/>
                </a:solidFill>
              </a:rPr>
              <a:t>σκύλο</a:t>
            </a:r>
            <a:r>
              <a:rPr lang="el-GR" sz="1800" b="1" dirty="0"/>
              <a:t> της στην ταινιούλα: </a:t>
            </a:r>
          </a:p>
          <a:p>
            <a:r>
              <a:rPr lang="en-US" dirty="0">
                <a:latin typeface="Corbel" panose="020B0503020204020204" pitchFamily="34" charset="0"/>
                <a:hlinkClick r:id="rId2"/>
              </a:rPr>
              <a:t>https://www.youtube.com/watch?v=LACf8nEHt1Q&amp;index=81&amp;list=PL912A1D32D2235930</a:t>
            </a:r>
            <a:endParaRPr lang="el-GR" dirty="0"/>
          </a:p>
          <a:p>
            <a:endParaRPr lang="el-GR" b="1" dirty="0"/>
          </a:p>
          <a:p>
            <a:endParaRPr lang="el-GR" dirty="0"/>
          </a:p>
        </p:txBody>
      </p:sp>
      <p:pic>
        <p:nvPicPr>
          <p:cNvPr id="7" name="Picture 6"/>
          <p:cNvPicPr>
            <a:picLocks noChangeAspect="1"/>
          </p:cNvPicPr>
          <p:nvPr/>
        </p:nvPicPr>
        <p:blipFill>
          <a:blip r:embed="rId3"/>
          <a:stretch>
            <a:fillRect/>
          </a:stretch>
        </p:blipFill>
        <p:spPr>
          <a:xfrm>
            <a:off x="1610168" y="420174"/>
            <a:ext cx="4292763" cy="1075603"/>
          </a:xfrm>
          <a:prstGeom prst="rect">
            <a:avLst/>
          </a:prstGeom>
        </p:spPr>
      </p:pic>
      <p:pic>
        <p:nvPicPr>
          <p:cNvPr id="8" name="Picture 7" descr="C:\Users\nap050\Desktop\yiota.jpg"/>
          <p:cNvPicPr/>
          <p:nvPr/>
        </p:nvPicPr>
        <p:blipFill>
          <a:blip r:embed="rId4">
            <a:extLst>
              <a:ext uri="{28A0092B-C50C-407E-A947-70E740481C1C}">
                <a14:useLocalDpi xmlns:a14="http://schemas.microsoft.com/office/drawing/2010/main" xmlns="" val="0"/>
              </a:ext>
            </a:extLst>
          </a:blip>
          <a:srcRect/>
          <a:stretch>
            <a:fillRect/>
          </a:stretch>
        </p:blipFill>
        <p:spPr bwMode="auto">
          <a:xfrm>
            <a:off x="2343404" y="1368047"/>
            <a:ext cx="2826289" cy="208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11"/>
          </p:nvPr>
        </p:nvSpPr>
        <p:spPr/>
        <p:txBody>
          <a:bodyPr/>
          <a:lstStyle/>
          <a:p>
            <a:r>
              <a:rPr lang="el-GR" smtClean="0"/>
              <a:t>Ομάδα Εικαστικών Τεχνών, Μάρτιος 2020</a:t>
            </a:r>
            <a:endParaRPr lang="en-US" dirty="0"/>
          </a:p>
        </p:txBody>
      </p:sp>
    </p:spTree>
    <p:extLst>
      <p:ext uri="{BB962C8B-B14F-4D97-AF65-F5344CB8AC3E}">
        <p14:creationId xmlns:p14="http://schemas.microsoft.com/office/powerpoint/2010/main" xmlns="" val="1459629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950" y="216927"/>
            <a:ext cx="10178322" cy="1492132"/>
          </a:xfrm>
        </p:spPr>
        <p:txBody>
          <a:bodyPr>
            <a:normAutofit/>
          </a:bodyPr>
          <a:lstStyle/>
          <a:p>
            <a:r>
              <a:rPr lang="el-GR" sz="4000" dirty="0" err="1" smtClean="0"/>
              <a:t>πΑΡΑΡΤΗΜΑ</a:t>
            </a:r>
            <a:endParaRPr lang="el-GR" sz="4000" dirty="0"/>
          </a:p>
        </p:txBody>
      </p:sp>
      <p:sp>
        <p:nvSpPr>
          <p:cNvPr id="5" name="Title 1"/>
          <p:cNvSpPr txBox="1">
            <a:spLocks/>
          </p:cNvSpPr>
          <p:nvPr/>
        </p:nvSpPr>
        <p:spPr>
          <a:xfrm>
            <a:off x="1250950" y="681073"/>
            <a:ext cx="9594165" cy="911364"/>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l-GR" sz="6700" b="1" dirty="0" smtClean="0">
                <a:latin typeface="+mn-lt"/>
              </a:rPr>
              <a:t/>
            </a:r>
            <a:br>
              <a:rPr lang="el-GR" sz="6700" b="1" dirty="0" smtClean="0">
                <a:latin typeface="+mn-lt"/>
              </a:rPr>
            </a:br>
            <a:r>
              <a:rPr lang="el-GR" sz="6700" b="1" dirty="0" err="1" smtClean="0">
                <a:latin typeface="+mn-lt"/>
              </a:rPr>
              <a:t>ΣχεδιασμΟΣ</a:t>
            </a:r>
            <a:r>
              <a:rPr lang="el-GR" sz="6700" b="1" dirty="0" smtClean="0">
                <a:latin typeface="+mn-lt"/>
              </a:rPr>
              <a:t> </a:t>
            </a:r>
            <a:r>
              <a:rPr lang="el-GR" sz="6700" b="1" dirty="0" err="1" smtClean="0">
                <a:latin typeface="+mn-lt"/>
              </a:rPr>
              <a:t>ενΟτητας</a:t>
            </a:r>
            <a:r>
              <a:rPr lang="el-GR" sz="6700" b="1" dirty="0" smtClean="0">
                <a:latin typeface="+mn-lt"/>
              </a:rPr>
              <a:t> με </a:t>
            </a:r>
            <a:r>
              <a:rPr lang="el-GR" sz="6700" b="1" dirty="0" err="1" smtClean="0">
                <a:latin typeface="+mn-lt"/>
              </a:rPr>
              <a:t>βΑση</a:t>
            </a:r>
            <a:r>
              <a:rPr lang="el-GR" sz="6700" b="1" dirty="0" smtClean="0">
                <a:latin typeface="+mn-lt"/>
              </a:rPr>
              <a:t> το </a:t>
            </a:r>
            <a:r>
              <a:rPr lang="el-GR" sz="6700" b="1" dirty="0" err="1" smtClean="0">
                <a:latin typeface="+mn-lt"/>
              </a:rPr>
              <a:t>ΑναλυτικΟ</a:t>
            </a:r>
            <a:r>
              <a:rPr lang="el-GR" sz="6700" b="1" dirty="0" smtClean="0">
                <a:latin typeface="+mn-lt"/>
              </a:rPr>
              <a:t> </a:t>
            </a:r>
            <a:r>
              <a:rPr lang="el-GR" sz="6700" b="1" dirty="0" err="1" smtClean="0">
                <a:latin typeface="+mn-lt"/>
              </a:rPr>
              <a:t>ΠρΟγραμμα</a:t>
            </a:r>
            <a:r>
              <a:rPr lang="el-GR" sz="6700" b="1" dirty="0" smtClean="0">
                <a:latin typeface="+mn-lt"/>
              </a:rPr>
              <a:t> </a:t>
            </a:r>
          </a:p>
          <a:p>
            <a:endParaRPr lang="el-GR" sz="6700" b="1" dirty="0">
              <a:latin typeface="+mn-lt"/>
            </a:endParaRPr>
          </a:p>
          <a:p>
            <a:r>
              <a:rPr lang="el-GR" sz="6700" b="1" dirty="0" smtClean="0">
                <a:latin typeface="+mn-lt"/>
              </a:rPr>
              <a:t>των </a:t>
            </a:r>
            <a:r>
              <a:rPr lang="el-GR" sz="6700" b="1" dirty="0" err="1" smtClean="0">
                <a:latin typeface="+mn-lt"/>
              </a:rPr>
              <a:t>ΕικαστικΩν</a:t>
            </a:r>
            <a:r>
              <a:rPr lang="el-GR" sz="6700" b="1" dirty="0" smtClean="0">
                <a:latin typeface="+mn-lt"/>
              </a:rPr>
              <a:t> </a:t>
            </a:r>
            <a:r>
              <a:rPr lang="el-GR" sz="6700" b="1" dirty="0" err="1" smtClean="0">
                <a:latin typeface="+mn-lt"/>
              </a:rPr>
              <a:t>ΤεχνΩν</a:t>
            </a:r>
            <a:r>
              <a:rPr lang="el-GR" sz="6700" b="1" dirty="0" smtClean="0">
                <a:latin typeface="+mn-lt"/>
              </a:rPr>
              <a:t> </a:t>
            </a:r>
            <a:r>
              <a:rPr lang="el-GR" dirty="0" smtClean="0"/>
              <a:t/>
            </a:r>
            <a:br>
              <a:rPr lang="el-GR" dirty="0" smtClean="0"/>
            </a:br>
            <a:endParaRPr lang="el-GR" dirty="0"/>
          </a:p>
        </p:txBody>
      </p:sp>
      <p:graphicFrame>
        <p:nvGraphicFramePr>
          <p:cNvPr id="6" name="Table 5"/>
          <p:cNvGraphicFramePr>
            <a:graphicFrameLocks noGrp="1"/>
          </p:cNvGraphicFramePr>
          <p:nvPr>
            <p:extLst>
              <p:ext uri="{D42A27DB-BD31-4B8C-83A1-F6EECF244321}">
                <p14:modId xmlns:p14="http://schemas.microsoft.com/office/powerpoint/2010/main" xmlns="" val="416068650"/>
              </p:ext>
            </p:extLst>
          </p:nvPr>
        </p:nvGraphicFramePr>
        <p:xfrm>
          <a:off x="1304691" y="2461351"/>
          <a:ext cx="9805528" cy="4055360"/>
        </p:xfrm>
        <a:graphic>
          <a:graphicData uri="http://schemas.openxmlformats.org/drawingml/2006/table">
            <a:tbl>
              <a:tblPr>
                <a:tableStyleId>{775DCB02-9BB8-47FD-8907-85C794F793BA}</a:tableStyleId>
              </a:tblPr>
              <a:tblGrid>
                <a:gridCol w="5965048">
                  <a:extLst>
                    <a:ext uri="{9D8B030D-6E8A-4147-A177-3AD203B41FA5}">
                      <a16:colId xmlns="" xmlns:a16="http://schemas.microsoft.com/office/drawing/2014/main" val="20000"/>
                    </a:ext>
                  </a:extLst>
                </a:gridCol>
                <a:gridCol w="3840480">
                  <a:extLst>
                    <a:ext uri="{9D8B030D-6E8A-4147-A177-3AD203B41FA5}">
                      <a16:colId xmlns="" xmlns:a16="http://schemas.microsoft.com/office/drawing/2014/main" val="20001"/>
                    </a:ext>
                  </a:extLst>
                </a:gridCol>
              </a:tblGrid>
              <a:tr h="31372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u="none" strike="noStrike" cap="none" normalizeH="0" baseline="0" dirty="0" smtClean="0">
                          <a:ln>
                            <a:noFill/>
                          </a:ln>
                          <a:effectLst/>
                        </a:rPr>
                        <a:t>Σκεπτικό</a:t>
                      </a:r>
                      <a:endParaRPr kumimoji="0" lang="en-GB" altLang="el-GR" sz="16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600" u="none" strike="noStrike" cap="none" normalizeH="0" baseline="0" dirty="0" smtClean="0">
                          <a:ln>
                            <a:noFill/>
                          </a:ln>
                          <a:effectLst/>
                        </a:rPr>
                        <a:t>Στόχοι με βάση τους Δείκτες </a:t>
                      </a:r>
                      <a:endParaRPr kumimoji="0" lang="en-GB" altLang="el-GR" sz="16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extLst>
                  <a:ext uri="{0D108BD9-81ED-4DB2-BD59-A6C34878D82A}">
                    <a16:rowId xmlns="" xmlns:a16="http://schemas.microsoft.com/office/drawing/2014/main" val="10000"/>
                  </a:ext>
                </a:extLst>
              </a:tr>
              <a:tr h="37416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ts val="1013"/>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ts val="1013"/>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ts val="1013"/>
                        </a:lnSpc>
                        <a:spcBef>
                          <a:spcPct val="0"/>
                        </a:spcBef>
                        <a:spcAft>
                          <a:spcPct val="0"/>
                        </a:spcAft>
                        <a:buClrTx/>
                        <a:buSzTx/>
                        <a:buFontTx/>
                        <a:buNone/>
                        <a:tabLst/>
                      </a:pPr>
                      <a:r>
                        <a:rPr kumimoji="0" lang="el-GR" altLang="el-GR" sz="1200" b="1" u="sng" strike="noStrike" cap="none" normalizeH="0" baseline="0" dirty="0" smtClean="0">
                          <a:ln>
                            <a:noFill/>
                          </a:ln>
                          <a:effectLst/>
                        </a:rPr>
                        <a:t>Θεματικές Περιοχές: Ταυτότητα</a:t>
                      </a:r>
                      <a:r>
                        <a:rPr kumimoji="0" lang="en-US" altLang="el-GR" sz="1200" b="1" u="sng" strike="noStrike" cap="none" normalizeH="0" baseline="0" dirty="0" smtClean="0">
                          <a:ln>
                            <a:noFill/>
                          </a:ln>
                          <a:effectLst/>
                        </a:rPr>
                        <a:t>/</a:t>
                      </a:r>
                      <a:r>
                        <a:rPr kumimoji="0" lang="el-GR" altLang="el-GR" sz="1200" b="1" u="sng" strike="noStrike" cap="none" normalizeH="0" baseline="0" dirty="0" smtClean="0">
                          <a:ln>
                            <a:noFill/>
                          </a:ln>
                          <a:effectLst/>
                        </a:rPr>
                        <a:t>Τοπική Πολιτιστική κληρονομιά </a:t>
                      </a:r>
                      <a:endParaRPr kumimoji="0" lang="en-GB" altLang="el-GR" sz="1200" b="1" u="sng" strike="noStrike" cap="none" normalizeH="0" baseline="0" dirty="0" smtClean="0">
                        <a:ln>
                          <a:noFill/>
                        </a:ln>
                        <a:effectLst/>
                      </a:endParaRPr>
                    </a:p>
                    <a:p>
                      <a:pPr marL="0" marR="0" lvl="0" indent="0" algn="just" defTabSz="914400" rtl="0" eaLnBrk="1" fontAlgn="base" latinLnBrk="0" hangingPunct="1">
                        <a:lnSpc>
                          <a:spcPts val="1013"/>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ts val="1013"/>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ts val="1013"/>
                        </a:lnSpc>
                        <a:spcBef>
                          <a:spcPct val="0"/>
                        </a:spcBef>
                        <a:spcAft>
                          <a:spcPct val="0"/>
                        </a:spcAft>
                        <a:buClrTx/>
                        <a:buSzTx/>
                        <a:buFontTx/>
                        <a:buNone/>
                        <a:tabLst/>
                      </a:pPr>
                      <a:r>
                        <a:rPr kumimoji="0" lang="el-GR" altLang="el-GR" sz="1200" u="none" strike="noStrike" cap="none" normalizeH="0" baseline="0" dirty="0" smtClean="0">
                          <a:ln>
                            <a:noFill/>
                          </a:ln>
                          <a:effectLst/>
                        </a:rPr>
                        <a:t>Η ενότητα  «Οι Φίλοι μας τα Ζώα – Σκύλος» στόχο έχει μέσα από διάφορα εικαστικά παιχνίδια και δραστηριότητες τα παιδιά να γνωρίσουν τον κόσμο των ζώων συνδέοντάς τα και με έργα </a:t>
                      </a:r>
                      <a:r>
                        <a:rPr kumimoji="0" lang="en-US" altLang="el-GR" sz="1200" u="none" strike="noStrike" cap="none" normalizeH="0" baseline="0" dirty="0" smtClean="0">
                          <a:ln>
                            <a:noFill/>
                          </a:ln>
                          <a:effectLst/>
                        </a:rPr>
                        <a:t>K</a:t>
                      </a:r>
                      <a:r>
                        <a:rPr kumimoji="0" lang="el-GR" altLang="el-GR" sz="1200" u="none" strike="noStrike" cap="none" normalizeH="0" baseline="0" dirty="0" err="1" smtClean="0">
                          <a:ln>
                            <a:noFill/>
                          </a:ln>
                          <a:effectLst/>
                        </a:rPr>
                        <a:t>ύπριων</a:t>
                      </a:r>
                      <a:r>
                        <a:rPr kumimoji="0" lang="el-GR" altLang="el-GR" sz="1200" u="none" strike="noStrike" cap="none" normalizeH="0" baseline="0" dirty="0" smtClean="0">
                          <a:ln>
                            <a:noFill/>
                          </a:ln>
                          <a:effectLst/>
                        </a:rPr>
                        <a:t> καλλιτεχνών που βρίσκονται στη Δημοτική Πινακοθήκη Πάφου. Χαρακτηριστικό των δραστηριοτήτων αυτών είναι η έμφαση στην εικαστική έκφραση και σκέψη, αλλά και στην εικαστική δημιουργία με ποικιλία υλικών και τεχνικών. Απώτερος στόχος τα ζώα, που είναι ένα αγαπημένο θέμα για τα παιδιά, να κρατήσουν συντροφιά στα παιδιά, με ένα δημιουργικό τρόπο που συνάδει με την ηλικία και τα ενδιαφέροντά τους.</a:t>
                      </a:r>
                    </a:p>
                    <a:p>
                      <a:pPr marL="0" marR="0" lvl="0" indent="0" algn="just" defTabSz="914400" rtl="0" eaLnBrk="1" fontAlgn="base" latinLnBrk="0" hangingPunct="1">
                        <a:lnSpc>
                          <a:spcPts val="1013"/>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200" b="1" u="sng" strike="noStrike" cap="none" normalizeH="0" baseline="0" dirty="0" smtClean="0">
                          <a:ln>
                            <a:noFill/>
                          </a:ln>
                          <a:effectLst/>
                        </a:rPr>
                        <a:t>Πηγές</a:t>
                      </a:r>
                      <a:r>
                        <a:rPr kumimoji="0" lang="el-GR" altLang="el-GR" sz="1200" u="sng" strike="noStrike" cap="none" normalizeH="0" baseline="0" dirty="0" smtClean="0">
                          <a:ln>
                            <a:noFill/>
                          </a:ln>
                          <a:effectLst/>
                        </a:rPr>
                        <a:t>:</a:t>
                      </a:r>
                      <a:endParaRPr kumimoji="0" lang="en-GB"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Ιστοσελίδα του ΥΠΠΑΝ , Εκπαιδευτικό Πρόγραμμα </a:t>
                      </a:r>
                      <a:r>
                        <a:rPr kumimoji="0" lang="el-GR" altLang="el-GR" sz="1200" u="none" strike="noStrike" kern="1200" cap="none" normalizeH="0" baseline="0" dirty="0" smtClean="0">
                          <a:ln>
                            <a:noFill/>
                          </a:ln>
                          <a:effectLst/>
                        </a:rPr>
                        <a:t>«Αναζητώντας τα Ζώα στην Πινακοθήκη»,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l-GR" sz="1200" u="none" strike="noStrike" cap="none" normalizeH="0" baseline="0" dirty="0" smtClean="0">
                          <a:ln>
                            <a:noFill/>
                          </a:ln>
                          <a:effectLst/>
                          <a:hlinkClick r:id="rId2"/>
                        </a:rPr>
                        <a:t>http://eikad.schools.ac.cy/index.php/el/programmata/programma-anazitontas-zoa-b-taxi</a:t>
                      </a: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200" b="1" u="sng" strike="noStrike" cap="none" normalizeH="0" baseline="0" dirty="0" smtClean="0">
                          <a:ln>
                            <a:noFill/>
                          </a:ln>
                          <a:effectLst/>
                        </a:rPr>
                        <a:t>Ιστοσελίδες για κινούμενα σχέδια:</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https://justmakeanimation.com/beginners-and-kids/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https://www.youtube.com/watch?v=wGh6maN4l2I</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https://www.youtube.com/watch?v=oW0jvJC2rvM</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l-GR" sz="1200" b="0" i="0" u="none" strike="noStrike" cap="none" normalizeH="0" baseline="0" dirty="0" smtClean="0">
                        <a:ln>
                          <a:noFill/>
                        </a:ln>
                        <a:solidFill>
                          <a:schemeClr val="tx1"/>
                        </a:solidFill>
                        <a:effectLst/>
                        <a:latin typeface="+mn-lt"/>
                        <a:cs typeface="Times New Roman" panose="02020603050405020304" pitchFamily="18" charset="0"/>
                      </a:endParaRPr>
                    </a:p>
                  </a:txBody>
                  <a:tcPr marL="68580" marR="68580" marT="0" marB="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lang="el-GR" sz="1200" dirty="0" smtClean="0"/>
                        <a:t>1.1.1. Να παράγουν </a:t>
                      </a:r>
                      <a:r>
                        <a:rPr lang="el-GR" sz="1200" dirty="0" err="1" smtClean="0"/>
                        <a:t>συνειρµούς</a:t>
                      </a:r>
                      <a:r>
                        <a:rPr lang="el-GR" sz="1200" dirty="0" smtClean="0"/>
                        <a:t> και υποθέσεις συνδέοντας τους με τα αγαπημένα</a:t>
                      </a:r>
                      <a:r>
                        <a:rPr lang="el-GR" sz="1200" baseline="0" dirty="0" smtClean="0"/>
                        <a:t> τους ζώα</a:t>
                      </a:r>
                      <a:r>
                        <a:rPr lang="el-GR" sz="1200" dirty="0" smtClean="0"/>
                        <a:t>, και συγκεκριμένα με τον σκύλο. </a:t>
                      </a:r>
                    </a:p>
                    <a:p>
                      <a:pPr marL="0" marR="0" lvl="0" indent="0" algn="l" defTabSz="914400" rtl="0" eaLnBrk="1" fontAlgn="base" latinLnBrk="0" hangingPunct="1">
                        <a:lnSpc>
                          <a:spcPct val="100000"/>
                        </a:lnSpc>
                        <a:spcBef>
                          <a:spcPct val="0"/>
                        </a:spcBef>
                        <a:spcAft>
                          <a:spcPct val="0"/>
                        </a:spcAft>
                        <a:buClrTx/>
                        <a:buSzTx/>
                        <a:buFontTx/>
                        <a:buNone/>
                        <a:tabLst/>
                      </a:pPr>
                      <a:endParaRPr lang="el-GR" sz="1200" dirty="0" smtClean="0"/>
                    </a:p>
                    <a:p>
                      <a:pPr marL="0" marR="0" lvl="0" indent="0" algn="l" defTabSz="914400" rtl="0" eaLnBrk="1" fontAlgn="base" latinLnBrk="0" hangingPunct="1">
                        <a:lnSpc>
                          <a:spcPct val="100000"/>
                        </a:lnSpc>
                        <a:spcBef>
                          <a:spcPct val="0"/>
                        </a:spcBef>
                        <a:spcAft>
                          <a:spcPct val="0"/>
                        </a:spcAft>
                        <a:buClrTx/>
                        <a:buSzTx/>
                        <a:buFontTx/>
                        <a:buNone/>
                        <a:tabLst/>
                      </a:pPr>
                      <a:r>
                        <a:rPr lang="el-GR" sz="1200" dirty="0" smtClean="0"/>
                        <a:t>1.2.1 Να προσδίδουν ποικίλα </a:t>
                      </a:r>
                      <a:r>
                        <a:rPr lang="el-GR" sz="1200" dirty="0" err="1" smtClean="0"/>
                        <a:t>νοήµατα</a:t>
                      </a:r>
                      <a:r>
                        <a:rPr lang="el-GR" sz="1200" dirty="0" smtClean="0"/>
                        <a:t> στους εικαστικούς </a:t>
                      </a:r>
                      <a:r>
                        <a:rPr lang="el-GR" sz="1200" dirty="0" err="1" smtClean="0"/>
                        <a:t>πειραµατισµούς</a:t>
                      </a:r>
                      <a:r>
                        <a:rPr lang="el-GR" sz="1200" dirty="0" smtClean="0"/>
                        <a:t> τους, µ</a:t>
                      </a:r>
                      <a:r>
                        <a:rPr lang="el-GR" sz="1200" dirty="0" err="1" smtClean="0"/>
                        <a:t>έσα</a:t>
                      </a:r>
                      <a:r>
                        <a:rPr lang="el-GR" sz="1200" dirty="0" smtClean="0"/>
                        <a:t> από τις µ</a:t>
                      </a:r>
                      <a:r>
                        <a:rPr lang="el-GR" sz="1200" dirty="0" err="1" smtClean="0"/>
                        <a:t>ορφές</a:t>
                      </a:r>
                      <a:r>
                        <a:rPr lang="el-GR" sz="1200" dirty="0" smtClean="0"/>
                        <a:t> και τα  σχέδια</a:t>
                      </a:r>
                      <a:r>
                        <a:rPr lang="el-GR" sz="1200" baseline="0" dirty="0" smtClean="0"/>
                        <a:t> του σκύλου τους, δημιουργώντας </a:t>
                      </a:r>
                      <a:r>
                        <a:rPr lang="el-GR" sz="1200" dirty="0" smtClean="0"/>
                        <a:t>κινούμενα σχέδια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1.7.1. Να γνωρίσουν </a:t>
                      </a:r>
                      <a:r>
                        <a:rPr kumimoji="0" lang="en-US" altLang="el-GR" sz="1200" u="none" strike="noStrike" cap="none" normalizeH="0" baseline="0" dirty="0" smtClean="0">
                          <a:ln>
                            <a:noFill/>
                          </a:ln>
                          <a:effectLst/>
                        </a:rPr>
                        <a:t>K</a:t>
                      </a:r>
                      <a:r>
                        <a:rPr kumimoji="0" lang="el-GR" altLang="el-GR" sz="1200" u="none" strike="noStrike" cap="none" normalizeH="0" baseline="0" dirty="0" err="1" smtClean="0">
                          <a:ln>
                            <a:noFill/>
                          </a:ln>
                          <a:effectLst/>
                        </a:rPr>
                        <a:t>ύπριους</a:t>
                      </a:r>
                      <a:r>
                        <a:rPr kumimoji="0" lang="el-GR" altLang="el-GR" sz="1200" u="none" strike="noStrike" cap="none" normalizeH="0" baseline="0" dirty="0" smtClean="0">
                          <a:ln>
                            <a:noFill/>
                          </a:ln>
                          <a:effectLst/>
                        </a:rPr>
                        <a:t> καλλιτέχνες μέσα από τα έργα τους.</a:t>
                      </a:r>
                      <a:endParaRPr kumimoji="0" lang="en-GB"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 </a:t>
                      </a:r>
                      <a:endParaRPr kumimoji="0" lang="en-GB" altLang="el-GR" sz="1200" u="none" strike="noStrike" cap="none" normalizeH="0" baseline="0" dirty="0" smtClean="0">
                        <a:ln>
                          <a:noFill/>
                        </a:ln>
                        <a:effectLst/>
                      </a:endParaRPr>
                    </a:p>
                    <a:p>
                      <a:pPr marL="0" marR="0" lvl="0" indent="0" algn="just" defTabSz="914400" rtl="0" eaLnBrk="1" fontAlgn="base" latinLnBrk="0" hangingPunct="1">
                        <a:lnSpc>
                          <a:spcPct val="107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extLst>
                  <a:ext uri="{0D108BD9-81ED-4DB2-BD59-A6C34878D82A}">
                    <a16:rowId xmlns="" xmlns:a16="http://schemas.microsoft.com/office/drawing/2014/main" val="10001"/>
                  </a:ext>
                </a:extLst>
              </a:tr>
            </a:tbl>
          </a:graphicData>
        </a:graphic>
      </p:graphicFrame>
      <p:sp>
        <p:nvSpPr>
          <p:cNvPr id="7" name="Rectangle 2"/>
          <p:cNvSpPr>
            <a:spLocks noGrp="1" noChangeArrowheads="1"/>
          </p:cNvSpPr>
          <p:nvPr>
            <p:ph idx="1"/>
          </p:nvPr>
        </p:nvSpPr>
        <p:spPr bwMode="auto">
          <a:xfrm>
            <a:off x="1250222" y="1592437"/>
            <a:ext cx="7921493" cy="656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buNone/>
            </a:pPr>
            <a:r>
              <a:rPr lang="el-GR" altLang="el-GR" sz="1400" i="1" dirty="0" smtClean="0">
                <a:latin typeface="+mn-lt"/>
              </a:rPr>
              <a:t>Τίτλος </a:t>
            </a:r>
            <a:r>
              <a:rPr lang="el-GR" altLang="el-GR" sz="1400" i="1" dirty="0">
                <a:latin typeface="+mn-lt"/>
              </a:rPr>
              <a:t>ενότητας</a:t>
            </a:r>
            <a:r>
              <a:rPr lang="el-GR" altLang="el-GR" sz="1400" dirty="0">
                <a:latin typeface="+mn-lt"/>
              </a:rPr>
              <a:t>: </a:t>
            </a:r>
            <a:r>
              <a:rPr lang="el-GR" altLang="el-GR" sz="1400" b="1" dirty="0">
                <a:latin typeface="+mn-lt"/>
              </a:rPr>
              <a:t>«Οι Φ</a:t>
            </a:r>
            <a:r>
              <a:rPr lang="el-GR" altLang="el-GR" sz="1400" b="1" dirty="0" smtClean="0">
                <a:latin typeface="+mn-lt"/>
              </a:rPr>
              <a:t>ίλοι μας τα Ζώα – 1. Σκύλος» </a:t>
            </a:r>
            <a:endParaRPr lang="el-GR" altLang="el-GR" sz="1400" b="1" dirty="0">
              <a:latin typeface="+mn-lt"/>
            </a:endParaRPr>
          </a:p>
          <a:p>
            <a:pPr marL="0" indent="0" eaLnBrk="1" hangingPunct="1">
              <a:buNone/>
            </a:pPr>
            <a:r>
              <a:rPr lang="el-GR" altLang="el-GR" sz="1400" i="1" dirty="0">
                <a:latin typeface="+mn-lt"/>
              </a:rPr>
              <a:t>Τάξεις</a:t>
            </a:r>
            <a:r>
              <a:rPr lang="el-GR" altLang="el-GR" sz="1400" dirty="0">
                <a:latin typeface="+mn-lt"/>
              </a:rPr>
              <a:t>: </a:t>
            </a:r>
            <a:r>
              <a:rPr lang="el-GR" altLang="el-GR" sz="1400" b="1" dirty="0" smtClean="0">
                <a:latin typeface="+mn-lt"/>
              </a:rPr>
              <a:t>Α΄, Β</a:t>
            </a:r>
            <a:r>
              <a:rPr lang="el-GR" altLang="el-GR" sz="1400" b="1" dirty="0">
                <a:latin typeface="+mn-lt"/>
              </a:rPr>
              <a:t>΄, Γ</a:t>
            </a:r>
            <a:r>
              <a:rPr lang="el-GR" altLang="el-GR" sz="1400" b="1" dirty="0" smtClean="0">
                <a:latin typeface="+mn-lt"/>
              </a:rPr>
              <a:t>΄ </a:t>
            </a:r>
            <a:r>
              <a:rPr lang="el-GR" altLang="el-GR" sz="1400" dirty="0">
                <a:latin typeface="+mn-lt"/>
              </a:rPr>
              <a:t>(</a:t>
            </a:r>
            <a:r>
              <a:rPr lang="el-GR" altLang="el-GR" sz="1400" dirty="0" err="1">
                <a:latin typeface="+mn-lt"/>
              </a:rPr>
              <a:t>Βαθµίδες</a:t>
            </a:r>
            <a:r>
              <a:rPr lang="el-GR" altLang="el-GR" sz="1400" dirty="0">
                <a:latin typeface="+mn-lt"/>
              </a:rPr>
              <a:t> </a:t>
            </a:r>
            <a:r>
              <a:rPr lang="el-GR" altLang="el-GR" sz="1400" dirty="0" smtClean="0">
                <a:latin typeface="+mn-lt"/>
              </a:rPr>
              <a:t>1,2)</a:t>
            </a:r>
            <a:endParaRPr lang="en-GB" altLang="el-GR" sz="1400" dirty="0">
              <a:latin typeface="+mn-l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xmlns="" val="0"/>
              </a:ext>
            </a:extLst>
          </a:blip>
          <a:srcRect t="2519" r="3652"/>
          <a:stretch/>
        </p:blipFill>
        <p:spPr>
          <a:xfrm>
            <a:off x="9288735" y="1322763"/>
            <a:ext cx="937397" cy="1104927"/>
          </a:xfrm>
          <a:prstGeom prst="rect">
            <a:avLst/>
          </a:prstGeom>
          <a:ln>
            <a:noFill/>
          </a:ln>
          <a:effectLst>
            <a:outerShdw blurRad="190500" algn="tl" rotWithShape="0">
              <a:srgbClr val="000000">
                <a:alpha val="70000"/>
              </a:srgbClr>
            </a:outerShdw>
          </a:effectLst>
        </p:spPr>
        <p:style>
          <a:lnRef idx="3">
            <a:schemeClr val="lt1"/>
          </a:lnRef>
          <a:fillRef idx="1">
            <a:schemeClr val="accent1"/>
          </a:fillRef>
          <a:effectRef idx="1">
            <a:schemeClr val="accent1"/>
          </a:effectRef>
          <a:fontRef idx="minor">
            <a:schemeClr val="lt1"/>
          </a:fontRef>
        </p:style>
      </p:pic>
      <p:sp>
        <p:nvSpPr>
          <p:cNvPr id="4" name="Footer Placeholder 3"/>
          <p:cNvSpPr>
            <a:spLocks noGrp="1"/>
          </p:cNvSpPr>
          <p:nvPr>
            <p:ph type="ftr" sz="quarter" idx="11"/>
          </p:nvPr>
        </p:nvSpPr>
        <p:spPr>
          <a:xfrm>
            <a:off x="3990632" y="6516711"/>
            <a:ext cx="4114800" cy="345796"/>
          </a:xfrm>
        </p:spPr>
        <p:txBody>
          <a:bodyPr/>
          <a:lstStyle/>
          <a:p>
            <a:r>
              <a:rPr lang="el-GR" dirty="0" smtClean="0"/>
              <a:t>Ομάδα Εικαστικών Τεχνών, Μάρτιος 2020</a:t>
            </a:r>
            <a:endParaRPr lang="en-US" dirty="0"/>
          </a:p>
        </p:txBody>
      </p:sp>
    </p:spTree>
    <p:extLst>
      <p:ext uri="{BB962C8B-B14F-4D97-AF65-F5344CB8AC3E}">
        <p14:creationId xmlns:p14="http://schemas.microsoft.com/office/powerpoint/2010/main" xmlns="" val="445322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1266373827"/>
              </p:ext>
            </p:extLst>
          </p:nvPr>
        </p:nvGraphicFramePr>
        <p:xfrm>
          <a:off x="1767231" y="3028914"/>
          <a:ext cx="8994554" cy="2714055"/>
        </p:xfrm>
        <a:graphic>
          <a:graphicData uri="http://schemas.openxmlformats.org/drawingml/2006/table">
            <a:tbl>
              <a:tblPr>
                <a:tableStyleId>{775DCB02-9BB8-47FD-8907-85C794F793BA}</a:tableStyleId>
              </a:tblPr>
              <a:tblGrid>
                <a:gridCol w="4496376">
                  <a:extLst>
                    <a:ext uri="{9D8B030D-6E8A-4147-A177-3AD203B41FA5}">
                      <a16:colId xmlns="" xmlns:a16="http://schemas.microsoft.com/office/drawing/2014/main" val="20000"/>
                    </a:ext>
                  </a:extLst>
                </a:gridCol>
                <a:gridCol w="4498178">
                  <a:extLst>
                    <a:ext uri="{9D8B030D-6E8A-4147-A177-3AD203B41FA5}">
                      <a16:colId xmlns="" xmlns:a16="http://schemas.microsoft.com/office/drawing/2014/main" val="20001"/>
                    </a:ext>
                  </a:extLst>
                </a:gridCol>
              </a:tblGrid>
              <a:tr h="158172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b="1" u="sng" strike="noStrike" cap="none" normalizeH="0" baseline="0" dirty="0" smtClean="0">
                          <a:ln>
                            <a:noFill/>
                          </a:ln>
                          <a:effectLst/>
                        </a:rPr>
                        <a:t>Πρακτικές </a:t>
                      </a:r>
                    </a:p>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u="none" strike="noStrike" cap="none" normalizeH="0" baseline="0" dirty="0" smtClean="0">
                          <a:ln>
                            <a:noFill/>
                          </a:ln>
                          <a:effectLst/>
                        </a:rPr>
                        <a:t>Τα παιδιά αναγνωρίζουν μέσα από πειραματισμούς τις ποιότητες και τις δυνατότητες χρήσης των διάφορων μέσων και υλικών και εξοικειώνονται με </a:t>
                      </a:r>
                    </a:p>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u="none" strike="noStrike" cap="none" normalizeH="0" baseline="0" dirty="0" smtClean="0">
                          <a:ln>
                            <a:noFill/>
                          </a:ln>
                          <a:effectLst/>
                        </a:rPr>
                        <a:t>ποικίλες τεχνικές για την παραγωγή έργων δύο διαστάσεων.</a:t>
                      </a:r>
                      <a:endParaRPr kumimoji="0" lang="en-GB" altLang="el-GR" sz="12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lang="el-GR" sz="1200" dirty="0" smtClean="0"/>
                        <a:t>3.2.1. Να </a:t>
                      </a:r>
                      <a:r>
                        <a:rPr lang="el-GR" sz="1200" dirty="0" err="1" smtClean="0"/>
                        <a:t>χρησιµοποιούν</a:t>
                      </a:r>
                      <a:r>
                        <a:rPr lang="el-GR" sz="1200" dirty="0" smtClean="0"/>
                        <a:t> υλικά σχεδίου – ζωγραφικής στα έργα τους.</a:t>
                      </a:r>
                    </a:p>
                    <a:p>
                      <a:pPr marL="0" marR="0" lvl="0" indent="0" algn="l" defTabSz="914400" rtl="0" eaLnBrk="1" fontAlgn="base" latinLnBrk="0" hangingPunct="1">
                        <a:lnSpc>
                          <a:spcPct val="100000"/>
                        </a:lnSpc>
                        <a:spcBef>
                          <a:spcPct val="0"/>
                        </a:spcBef>
                        <a:spcAft>
                          <a:spcPct val="0"/>
                        </a:spcAft>
                        <a:buClrTx/>
                        <a:buSzTx/>
                        <a:buFontTx/>
                        <a:buNone/>
                        <a:tabLst/>
                      </a:pPr>
                      <a:endParaRPr lang="el-GR" sz="1200" dirty="0" smtClean="0"/>
                    </a:p>
                    <a:p>
                      <a:pPr marL="0" marR="0" lvl="0" indent="0" algn="l" defTabSz="914400" rtl="0" eaLnBrk="1" fontAlgn="base" latinLnBrk="0" hangingPunct="1">
                        <a:lnSpc>
                          <a:spcPct val="100000"/>
                        </a:lnSpc>
                        <a:spcBef>
                          <a:spcPct val="0"/>
                        </a:spcBef>
                        <a:spcAft>
                          <a:spcPct val="0"/>
                        </a:spcAft>
                        <a:buClrTx/>
                        <a:buSzTx/>
                        <a:buFontTx/>
                        <a:buNone/>
                        <a:tabLst/>
                      </a:pPr>
                      <a:endParaRPr lang="el-GR" sz="1200" dirty="0" smtClean="0"/>
                    </a:p>
                    <a:p>
                      <a:pPr marL="0" marR="0" lvl="0" indent="0" algn="l" defTabSz="914400" rtl="0" eaLnBrk="1" fontAlgn="base" latinLnBrk="0" hangingPunct="1">
                        <a:lnSpc>
                          <a:spcPct val="100000"/>
                        </a:lnSpc>
                        <a:spcBef>
                          <a:spcPct val="0"/>
                        </a:spcBef>
                        <a:spcAft>
                          <a:spcPct val="0"/>
                        </a:spcAft>
                        <a:buClrTx/>
                        <a:buSzTx/>
                        <a:buFontTx/>
                        <a:buNone/>
                        <a:tabLst/>
                      </a:pPr>
                      <a:r>
                        <a:rPr lang="el-GR" sz="1200" dirty="0" smtClean="0"/>
                        <a:t>3.6. Να εξελίσσουν και να διαφοροποιούν την εικαστική τους εργασία μέσα από τη δική τους δημιουργία κινουμένων σχεδίων.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rgbClr val="000000"/>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000000"/>
                          </a:solidFill>
                          <a:effectLst/>
                          <a:latin typeface="+mn-lt"/>
                          <a:ea typeface="Calibri" panose="020F0502020204030204" pitchFamily="34" charset="0"/>
                          <a:cs typeface="Times New Roman" panose="02020603050405020304" pitchFamily="18" charset="0"/>
                        </a:rPr>
                        <a:t>4.2.1. Να παρατηρούν στα έργα τέχνης τα εικαστικά στοιχεία και τα στοιχεία έργου.</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l-GR" sz="1200" b="0" i="0" u="none" strike="noStrike" cap="none" normalizeH="0" baseline="0" dirty="0" smtClean="0">
                        <a:ln>
                          <a:noFill/>
                        </a:ln>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horzOverflow="overflow"/>
                </a:tc>
                <a:extLst>
                  <a:ext uri="{0D108BD9-81ED-4DB2-BD59-A6C34878D82A}">
                    <a16:rowId xmlns="" xmlns:a16="http://schemas.microsoft.com/office/drawing/2014/main" val="10000"/>
                  </a:ext>
                </a:extLst>
              </a:tr>
              <a:tr h="885255">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b="1" u="sng" strike="noStrike" cap="none" normalizeH="0" baseline="0" dirty="0" smtClean="0">
                          <a:ln>
                            <a:noFill/>
                          </a:ln>
                          <a:effectLst/>
                        </a:rPr>
                        <a:t>Μέσα – Υλικά:</a:t>
                      </a:r>
                      <a:endParaRPr kumimoji="0" lang="en-GB" altLang="el-GR" sz="12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200" u="none" strike="noStrike" cap="none" normalizeH="0" baseline="0" dirty="0" smtClean="0">
                          <a:ln>
                            <a:noFill/>
                          </a:ln>
                          <a:effectLst/>
                        </a:rPr>
                        <a:t>Εικαστικό ημερολόγιο, χαρτιά, μαρκαδόροι, χρωματιστά μολύβια, γόμα, ψαλίδι, χρωματιστά χαρτιά, χαρτόνια, λαδοπαστέλ, μπογιές, αν το παιδί έχει διαθέσιμα στο σπίτι.</a:t>
                      </a:r>
                      <a:endParaRPr kumimoji="0" lang="en-GB" altLang="el-GR" sz="12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tc hMerge="1">
                  <a:txBody>
                    <a:bodyPr/>
                    <a:lstStyle/>
                    <a:p>
                      <a:endParaRPr lang="el-GR"/>
                    </a:p>
                  </a:txBody>
                  <a:tcPr/>
                </a:tc>
                <a:extLst>
                  <a:ext uri="{0D108BD9-81ED-4DB2-BD59-A6C34878D82A}">
                    <a16:rowId xmlns="" xmlns:a16="http://schemas.microsoft.com/office/drawing/2014/main" val="10001"/>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xmlns="" val="2671494945"/>
              </p:ext>
            </p:extLst>
          </p:nvPr>
        </p:nvGraphicFramePr>
        <p:xfrm>
          <a:off x="1767231" y="2254722"/>
          <a:ext cx="8994554" cy="782828"/>
        </p:xfrm>
        <a:graphic>
          <a:graphicData uri="http://schemas.openxmlformats.org/drawingml/2006/table">
            <a:tbl>
              <a:tblPr>
                <a:tableStyleId>{775DCB02-9BB8-47FD-8907-85C794F793BA}</a:tableStyleId>
              </a:tblPr>
              <a:tblGrid>
                <a:gridCol w="4496376">
                  <a:extLst>
                    <a:ext uri="{9D8B030D-6E8A-4147-A177-3AD203B41FA5}">
                      <a16:colId xmlns="" xmlns:a16="http://schemas.microsoft.com/office/drawing/2014/main" val="20000"/>
                    </a:ext>
                  </a:extLst>
                </a:gridCol>
                <a:gridCol w="4498178">
                  <a:extLst>
                    <a:ext uri="{9D8B030D-6E8A-4147-A177-3AD203B41FA5}">
                      <a16:colId xmlns="" xmlns:a16="http://schemas.microsoft.com/office/drawing/2014/main" val="20001"/>
                    </a:ext>
                  </a:extLst>
                </a:gridCol>
              </a:tblGrid>
              <a:tr h="76701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b="1" u="sng" strike="noStrike" cap="none" normalizeH="0" baseline="0" dirty="0" smtClean="0">
                          <a:ln>
                            <a:noFill/>
                          </a:ln>
                          <a:effectLst/>
                        </a:rPr>
                        <a:t>Εικαστικό λεξιλόγιο </a:t>
                      </a:r>
                    </a:p>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u="none" strike="noStrike" cap="none" normalizeH="0" baseline="0" dirty="0" smtClean="0">
                          <a:ln>
                            <a:noFill/>
                          </a:ln>
                          <a:effectLst/>
                        </a:rPr>
                        <a:t>Γραμμή, σχήμα, χρώμα, ζωγραφική, στοιχεία έργου (όνομα καλλιτέχνη, τίτλος, χρονολογία) .</a:t>
                      </a:r>
                      <a:endParaRPr kumimoji="0" lang="en-GB" altLang="el-GR" sz="12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7000"/>
                        </a:lnSpc>
                        <a:spcBef>
                          <a:spcPct val="0"/>
                        </a:spcBef>
                        <a:spcAft>
                          <a:spcPct val="0"/>
                        </a:spcAft>
                        <a:buClrTx/>
                        <a:buSzTx/>
                        <a:buFontTx/>
                        <a:buNone/>
                        <a:tabLst/>
                      </a:pPr>
                      <a:endParaRPr kumimoji="0" lang="el-GR" altLang="el-GR" sz="1200" u="none" strike="noStrike" cap="none" normalizeH="0" baseline="0" dirty="0" smtClean="0">
                        <a:ln>
                          <a:noFill/>
                        </a:ln>
                        <a:effectLst/>
                      </a:endParaRPr>
                    </a:p>
                    <a:p>
                      <a:pPr marL="0" marR="0" lvl="0" indent="0" algn="just" defTabSz="914400" rtl="0" eaLnBrk="1" fontAlgn="base" latinLnBrk="0" hangingPunct="1">
                        <a:lnSpc>
                          <a:spcPct val="107000"/>
                        </a:lnSpc>
                        <a:spcBef>
                          <a:spcPct val="0"/>
                        </a:spcBef>
                        <a:spcAft>
                          <a:spcPct val="0"/>
                        </a:spcAft>
                        <a:buClrTx/>
                        <a:buSzTx/>
                        <a:buFontTx/>
                        <a:buNone/>
                        <a:tabLst/>
                      </a:pPr>
                      <a:r>
                        <a:rPr kumimoji="0" lang="el-GR" altLang="el-GR" sz="1200" u="none" strike="noStrike" cap="none" normalizeH="0" baseline="0" dirty="0" smtClean="0">
                          <a:ln>
                            <a:noFill/>
                          </a:ln>
                          <a:effectLst/>
                        </a:rPr>
                        <a:t>2.1.1 Να εντοπίζουν χρώματα, σχήματα, γραμμές μέσα από τους δικούς τους εικαστικούς πειραματισμούς. </a:t>
                      </a:r>
                      <a:endParaRPr kumimoji="0" lang="en-GB" altLang="el-GR" sz="1200" u="none" strike="noStrike" cap="none" normalizeH="0" baseline="0" dirty="0" smtClean="0">
                        <a:ln>
                          <a:noFill/>
                        </a:ln>
                        <a:effectLst/>
                      </a:endParaRPr>
                    </a:p>
                    <a:p>
                      <a:pPr marL="0" marR="0" lvl="0" indent="0" algn="just" defTabSz="914400" rtl="0" eaLnBrk="1" fontAlgn="base" latinLnBrk="0" hangingPunct="1">
                        <a:lnSpc>
                          <a:spcPct val="107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horzOverflow="overflow"/>
                </a:tc>
                <a:extLst>
                  <a:ext uri="{0D108BD9-81ED-4DB2-BD59-A6C34878D82A}">
                    <a16:rowId xmlns="" xmlns:a16="http://schemas.microsoft.com/office/drawing/2014/main" val="10000"/>
                  </a:ext>
                </a:extLst>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xmlns="" val="0"/>
              </a:ext>
            </a:extLst>
          </a:blip>
          <a:srcRect t="3780"/>
          <a:stretch/>
        </p:blipFill>
        <p:spPr>
          <a:xfrm>
            <a:off x="2250614" y="834704"/>
            <a:ext cx="1295099" cy="1420018"/>
          </a:xfrm>
          <a:prstGeom prst="rect">
            <a:avLst/>
          </a:prstGeom>
        </p:spPr>
      </p:pic>
      <p:sp>
        <p:nvSpPr>
          <p:cNvPr id="6" name="Footer Placeholder 5"/>
          <p:cNvSpPr>
            <a:spLocks noGrp="1"/>
          </p:cNvSpPr>
          <p:nvPr>
            <p:ph type="ftr" sz="quarter" idx="11"/>
          </p:nvPr>
        </p:nvSpPr>
        <p:spPr/>
        <p:txBody>
          <a:bodyPr/>
          <a:lstStyle/>
          <a:p>
            <a:r>
              <a:rPr lang="el-GR" smtClean="0"/>
              <a:t>Ομάδα Εικαστικών Τεχνών, Μάρτιος 2020</a:t>
            </a:r>
            <a:endParaRPr lang="en-US" dirty="0"/>
          </a:p>
        </p:txBody>
      </p:sp>
    </p:spTree>
    <p:extLst>
      <p:ext uri="{BB962C8B-B14F-4D97-AF65-F5344CB8AC3E}">
        <p14:creationId xmlns:p14="http://schemas.microsoft.com/office/powerpoint/2010/main" xmlns="" val="3091444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4084</TotalTime>
  <Words>1326</Words>
  <Application>Microsoft Office PowerPoint</Application>
  <PresentationFormat>Custom</PresentationFormat>
  <Paragraphs>124</Paragraphs>
  <Slides>9</Slides>
  <Notes>2</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Badge</vt:lpstr>
      <vt:lpstr>Οι φιλοι μας  τα ζωα </vt:lpstr>
      <vt:lpstr>Ο πιστοσ φιλοσ του ανθρωπου</vt:lpstr>
      <vt:lpstr>Σκυλοσ, Ο πιστοσ φιλοσ  του ανθρωπου </vt:lpstr>
      <vt:lpstr>Σκυλοι δρομεισ</vt:lpstr>
      <vt:lpstr>Κινουμενα σχεδια</vt:lpstr>
      <vt:lpstr>Εργα παιδιων με θεμα τον σκυλο</vt:lpstr>
      <vt:lpstr>Αναζητωντασ  τα ζωα στην πινακοθηκη</vt:lpstr>
      <vt:lpstr>πΑΡΑΡΤΗΜΑ</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90</cp:revision>
  <dcterms:created xsi:type="dcterms:W3CDTF">2020-03-20T12:12:19Z</dcterms:created>
  <dcterms:modified xsi:type="dcterms:W3CDTF">2021-01-28T08:10:25Z</dcterms:modified>
</cp:coreProperties>
</file>